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5" r:id="rId3"/>
  </p:sldMasterIdLst>
  <p:notesMasterIdLst>
    <p:notesMasterId r:id="rId27"/>
  </p:notesMasterIdLst>
  <p:sldIdLst>
    <p:sldId id="257" r:id="rId4"/>
    <p:sldId id="285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84" r:id="rId13"/>
    <p:sldId id="280" r:id="rId14"/>
    <p:sldId id="267" r:id="rId15"/>
    <p:sldId id="282" r:id="rId16"/>
    <p:sldId id="268" r:id="rId17"/>
    <p:sldId id="270" r:id="rId18"/>
    <p:sldId id="286" r:id="rId19"/>
    <p:sldId id="283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67" autoAdjust="0"/>
  </p:normalViewPr>
  <p:slideViewPr>
    <p:cSldViewPr>
      <p:cViewPr varScale="1">
        <p:scale>
          <a:sx n="88" d="100"/>
          <a:sy n="88" d="100"/>
        </p:scale>
        <p:origin x="-15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'[Diagramm in Microsoft PowerPoint]Projektmatrix'!$B$31:$B$39</c:f>
              <c:strCache>
                <c:ptCount val="9"/>
                <c:pt idx="0">
                  <c:v>unclear responsibilities</c:v>
                </c:pt>
                <c:pt idx="1">
                  <c:v>unclear project goals</c:v>
                </c:pt>
                <c:pt idx="2">
                  <c:v>lack of project management</c:v>
                </c:pt>
                <c:pt idx="3">
                  <c:v>too short implementation times</c:v>
                </c:pt>
                <c:pt idx="4">
                  <c:v>too many projects</c:v>
                </c:pt>
                <c:pt idx="5">
                  <c:v>missing prioritization</c:v>
                </c:pt>
                <c:pt idx="6">
                  <c:v>organizational deficiencies</c:v>
                </c:pt>
                <c:pt idx="7">
                  <c:v>lack of communication</c:v>
                </c:pt>
                <c:pt idx="8">
                  <c:v>lack of resources</c:v>
                </c:pt>
              </c:strCache>
            </c:strRef>
          </c:cat>
          <c:val>
            <c:numRef>
              <c:f>'[Diagramm in Microsoft PowerPoint]Projektmatrix'!$C$31:$C$39</c:f>
              <c:numCache>
                <c:formatCode>0%</c:formatCode>
                <c:ptCount val="9"/>
                <c:pt idx="0">
                  <c:v>0.39</c:v>
                </c:pt>
                <c:pt idx="1">
                  <c:v>0.41</c:v>
                </c:pt>
                <c:pt idx="2">
                  <c:v>0.42</c:v>
                </c:pt>
                <c:pt idx="3">
                  <c:v>0.48</c:v>
                </c:pt>
                <c:pt idx="4">
                  <c:v>0.5</c:v>
                </c:pt>
                <c:pt idx="5">
                  <c:v>0.51</c:v>
                </c:pt>
                <c:pt idx="6">
                  <c:v>0.55</c:v>
                </c:pt>
                <c:pt idx="7">
                  <c:v>0.58</c:v>
                </c:pt>
                <c:pt idx="8">
                  <c:v>0.66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-25"/>
        <c:axId val="1792185512"/>
        <c:axId val="2133420424"/>
      </c:barChart>
      <c:catAx>
        <c:axId val="179218551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de-DE"/>
          </a:p>
        </c:txPr>
        <c:crossAx val="2133420424"/>
        <c:crosses val="autoZero"/>
        <c:auto val="1"/>
        <c:lblAlgn val="ctr"/>
        <c:lblOffset val="100"/>
        <c:noMultiLvlLbl val="0"/>
      </c:catAx>
      <c:valAx>
        <c:axId val="21334204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92185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77777777777778"/>
          <c:y val="0.0229807685348041"/>
          <c:w val="0.580555555555556"/>
          <c:h val="0.861917549104051"/>
        </c:manualLayout>
      </c:layout>
      <c:lineChart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Grad der homogenen Informationsstreuung unter den Teilnehmern</c:v>
                </c:pt>
              </c:strCache>
            </c:strRef>
          </c:tx>
          <c:marker>
            <c:symbol val="circle"/>
            <c:size val="5"/>
          </c:marker>
          <c:dLbls>
            <c:dLbl>
              <c:idx val="2"/>
              <c:layout>
                <c:manualLayout>
                  <c:x val="0.0"/>
                  <c:y val="-0.013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rgbClr val="C00000"/>
                        </a:solidFill>
                        <a:latin typeface="Square721 BT" pitchFamily="34" charset="0"/>
                      </a:rPr>
                      <a:t>90%</a:t>
                    </a:r>
                    <a:endParaRPr lang="en-US" sz="1400" b="1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37037037037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Square721 BT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Tabelle1!$B$2:$B$7</c:f>
              <c:numCache>
                <c:formatCode>0%</c:formatCode>
                <c:ptCount val="6"/>
                <c:pt idx="0">
                  <c:v>0.55</c:v>
                </c:pt>
                <c:pt idx="1">
                  <c:v>0.8</c:v>
                </c:pt>
                <c:pt idx="2">
                  <c:v>0.9</c:v>
                </c:pt>
                <c:pt idx="3">
                  <c:v>0.96</c:v>
                </c:pt>
                <c:pt idx="4">
                  <c:v>0.98</c:v>
                </c:pt>
                <c:pt idx="5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008008"/>
        <c:axId val="1838541864"/>
      </c:lineChart>
      <c:catAx>
        <c:axId val="1816008008"/>
        <c:scaling>
          <c:orientation val="minMax"/>
        </c:scaling>
        <c:delete val="0"/>
        <c:axPos val="t"/>
        <c:majorTickMark val="out"/>
        <c:minorTickMark val="none"/>
        <c:tickLblPos val="high"/>
        <c:txPr>
          <a:bodyPr/>
          <a:lstStyle/>
          <a:p>
            <a:pPr>
              <a:defRPr>
                <a:latin typeface="Square721 BT" pitchFamily="34" charset="0"/>
              </a:defRPr>
            </a:pPr>
            <a:endParaRPr lang="de-DE"/>
          </a:p>
        </c:txPr>
        <c:crossAx val="1838541864"/>
        <c:crossesAt val="1.0"/>
        <c:auto val="1"/>
        <c:lblAlgn val="ctr"/>
        <c:lblOffset val="100"/>
        <c:noMultiLvlLbl val="0"/>
      </c:catAx>
      <c:valAx>
        <c:axId val="1838541864"/>
        <c:scaling>
          <c:orientation val="maxMin"/>
          <c:max val="1.0"/>
          <c:min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1600800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0.5978</cdr:x>
      <cdr:y>0.9</cdr:y>
    </cdr:from>
    <cdr:to>
      <cdr:x>0.83036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702000" y="2592288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No</a:t>
          </a:r>
          <a:r>
            <a:rPr lang="de-AT" sz="1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. </a:t>
          </a:r>
          <a:r>
            <a:rPr lang="de-AT" sz="1200" b="0" dirty="0" err="1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o</a:t>
          </a:r>
          <a:r>
            <a:rPr lang="de-AT" sz="1200" b="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f</a:t>
          </a:r>
          <a:r>
            <a:rPr lang="de-AT" sz="1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quare721 BT" pitchFamily="34" charset="0"/>
            </a:rPr>
            <a:t> Sessions</a:t>
          </a:r>
          <a:endParaRPr lang="de-AT" sz="1200" b="0" dirty="0">
            <a:solidFill>
              <a:schemeClr val="tx1">
                <a:lumMod val="75000"/>
                <a:lumOff val="25000"/>
              </a:schemeClr>
            </a:solidFill>
            <a:latin typeface="Square721 BT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F14E3-33E6-4191-B61A-4DE550C718E1}" type="datetimeFigureOut">
              <a:rPr lang="de-DE" smtClean="0"/>
              <a:t>11.05.15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090B-9F12-4E9B-B3E1-F32389B89C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9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090B-9F12-4E9B-B3E1-F32389B89C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6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237312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397125"/>
            <a:ext cx="5904656" cy="1154559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 flipV="1">
            <a:off x="3716262" y="6523720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95536" y="6523719"/>
            <a:ext cx="2714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076302" y="6523720"/>
            <a:ext cx="1740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 flipV="1">
            <a:off x="6164534" y="6525344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6494532" y="6525344"/>
            <a:ext cx="186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336" y="177046"/>
            <a:ext cx="1278216" cy="587658"/>
          </a:xfrm>
          <a:prstGeom prst="rect">
            <a:avLst/>
          </a:prstGeom>
        </p:spPr>
      </p:pic>
      <p:cxnSp>
        <p:nvCxnSpPr>
          <p:cNvPr id="28" name="Gerade Verbindung 27"/>
          <p:cNvCxnSpPr/>
          <p:nvPr userDrawn="1"/>
        </p:nvCxnSpPr>
        <p:spPr>
          <a:xfrm flipV="1">
            <a:off x="2699792" y="2204864"/>
            <a:ext cx="0" cy="2664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6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1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1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2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46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5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ub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9" cy="44644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Sub Überschrift eingeben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580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627374" y="6570000"/>
            <a:ext cx="2292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4716016" y="3125950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MCG Managementberatung GmbH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Leitenbauerstraße 25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A-4040 Linz</a:t>
            </a:r>
          </a:p>
          <a:p>
            <a:endParaRPr lang="en-US" sz="1400" noProof="0" smtClean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www.mcg-experts.com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f.loidl@mcg-experts.com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mobil: +43/664/2318143</a:t>
            </a:r>
            <a:endParaRPr lang="en-US" sz="1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51520" y="187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Kontakt</a:t>
            </a:r>
            <a:endParaRPr lang="en-US" sz="2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 flipH="1" flipV="1">
            <a:off x="4527418" y="2132856"/>
            <a:ext cx="1" cy="2809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3167472"/>
            <a:ext cx="3384376" cy="36210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Ansprechpartner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27513"/>
            <a:ext cx="3384376" cy="189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Position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50" y="2329564"/>
            <a:ext cx="2838086" cy="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6237312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2397125"/>
            <a:ext cx="5904656" cy="1154559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Square721 BT" pitchFamily="34" charset="0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quare721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Formatvorlage des Untertitelmasters durch Klicken bearbeiten</a:t>
            </a:r>
            <a:endParaRPr lang="en-US" noProof="0"/>
          </a:p>
        </p:txBody>
      </p:sp>
      <p:cxnSp>
        <p:nvCxnSpPr>
          <p:cNvPr id="15" name="Gerade Verbindung 14"/>
          <p:cNvCxnSpPr/>
          <p:nvPr userDrawn="1"/>
        </p:nvCxnSpPr>
        <p:spPr>
          <a:xfrm flipV="1">
            <a:off x="3716262" y="6523720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395536" y="6523719"/>
            <a:ext cx="2784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076302" y="6523720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 flipV="1">
            <a:off x="6164534" y="6525344"/>
            <a:ext cx="0" cy="2769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6494532" y="6525344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2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8" name="Gerade Verbindung 27"/>
          <p:cNvCxnSpPr/>
          <p:nvPr userDrawn="1"/>
        </p:nvCxnSpPr>
        <p:spPr>
          <a:xfrm flipV="1">
            <a:off x="2699792" y="2420888"/>
            <a:ext cx="0" cy="20882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336" y="177046"/>
            <a:ext cx="1278216" cy="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2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lvl="0"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en-US" noProof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78571" y="980728"/>
            <a:ext cx="8269893" cy="511256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7" name="Gerade Verbindung 16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0" name="Textfeld 19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Sub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quare721 BT" pitchFamily="34" charset="0"/>
              </a:defRPr>
            </a:lvl1pPr>
          </a:lstStyle>
          <a:p>
            <a:fld id="{CE0A4EAD-7980-4A53-8CD0-B640CFEDA5C1}" type="slidenum">
              <a:rPr lang="en-US" noProof="0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en-US" noProof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352929" cy="44644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Square721 BT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Square721 BT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188640"/>
            <a:ext cx="7416825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Überschrift eingeben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 b="0" baseline="0">
                <a:solidFill>
                  <a:schemeClr val="tx1"/>
                </a:solidFill>
                <a:latin typeface="Square721 BT" pitchFamily="34" charset="0"/>
              </a:defRPr>
            </a:lvl1pPr>
            <a:lvl2pPr marL="742950" indent="-285750">
              <a:buFont typeface="Symbol" pitchFamily="18" charset="2"/>
              <a:buChar char="-"/>
              <a:defRPr sz="2000">
                <a:latin typeface="Square721 BT" pitchFamily="34" charset="0"/>
              </a:defRPr>
            </a:lvl2pPr>
            <a:lvl3pPr marL="1143000" indent="-228600">
              <a:buFont typeface="Symbol" pitchFamily="18" charset="2"/>
              <a:buChar char="-"/>
              <a:defRPr sz="1800">
                <a:latin typeface="Square721 BT" pitchFamily="34" charset="0"/>
              </a:defRPr>
            </a:lvl3pPr>
            <a:lvl4pPr>
              <a:defRPr sz="1600">
                <a:latin typeface="Square721 BT" pitchFamily="34" charset="0"/>
              </a:defRPr>
            </a:lvl4pPr>
            <a:lvl5pPr>
              <a:defRPr sz="1600">
                <a:latin typeface="Square721 BT" pitchFamily="34" charset="0"/>
              </a:defRPr>
            </a:lvl5pPr>
          </a:lstStyle>
          <a:p>
            <a:pPr lvl="0"/>
            <a:r>
              <a:rPr lang="en-US" noProof="0" smtClean="0"/>
              <a:t>Sub Überschrift eingeben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7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prstClr val="white"/>
              </a:solidFill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0" y="692696"/>
            <a:ext cx="788436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8178108" y="692696"/>
            <a:ext cx="965892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flipV="1">
            <a:off x="8028384" y="260648"/>
            <a:ext cx="0" cy="4320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178108" y="280797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fld id="{CE0A4EAD-7980-4A53-8CD0-B640CFEDA5C1}" type="slidenum">
              <a:rPr lang="en-US" sz="14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‹Nr.›</a:t>
            </a:fld>
            <a:endParaRPr lang="en-US" sz="14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6" name="Gerade Verbindung 25"/>
          <p:cNvCxnSpPr/>
          <p:nvPr userDrawn="1"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 userDrawn="1"/>
        </p:nvSpPr>
        <p:spPr>
          <a:xfrm>
            <a:off x="4446639" y="6571088"/>
            <a:ext cx="147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www.mcg-experts.com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29" name="Gerade Verbindung 28"/>
          <p:cNvCxnSpPr/>
          <p:nvPr userDrawn="1"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 userDrawn="1"/>
        </p:nvSpPr>
        <p:spPr>
          <a:xfrm>
            <a:off x="6864869" y="6572712"/>
            <a:ext cx="1602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office@mcg-experts.com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4716016" y="3125950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MCG Managementberatung GmbH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Leitenbauerstraße 25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A-4040 Linz</a:t>
            </a:r>
          </a:p>
          <a:p>
            <a:endParaRPr lang="en-US" sz="1400" noProof="0" smtClean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www.mcg-experts.com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m.gahleitner@mcg-experts.com</a:t>
            </a:r>
          </a:p>
          <a:p>
            <a:r>
              <a:rPr lang="en-US" sz="1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mobil: +43/664/1054568</a:t>
            </a:r>
            <a:endParaRPr lang="en-US" sz="1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51520" y="1872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smtClean="0">
                <a:solidFill>
                  <a:prstClr val="black">
                    <a:lumMod val="50000"/>
                    <a:lumOff val="50000"/>
                  </a:prstClr>
                </a:solidFill>
                <a:latin typeface="Square721 BT" pitchFamily="34" charset="0"/>
              </a:rPr>
              <a:t>Kontakt</a:t>
            </a:r>
            <a:endParaRPr lang="en-US" sz="2400" noProof="0">
              <a:solidFill>
                <a:prstClr val="black">
                  <a:lumMod val="50000"/>
                  <a:lumOff val="50000"/>
                </a:prstClr>
              </a:solidFill>
              <a:latin typeface="Square721 BT" pitchFamily="34" charset="0"/>
            </a:endParaRPr>
          </a:p>
        </p:txBody>
      </p:sp>
      <p:cxnSp>
        <p:nvCxnSpPr>
          <p:cNvPr id="19" name="Gerade Verbindung 18"/>
          <p:cNvCxnSpPr/>
          <p:nvPr userDrawn="1"/>
        </p:nvCxnSpPr>
        <p:spPr>
          <a:xfrm flipH="1" flipV="1">
            <a:off x="4527418" y="2132856"/>
            <a:ext cx="1" cy="2809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3167472"/>
            <a:ext cx="3384376" cy="36210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Ansprechpartner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27513"/>
            <a:ext cx="3384376" cy="189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Position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27374" y="6570000"/>
            <a:ext cx="23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smtClean="0">
                <a:solidFill>
                  <a:prstClr val="white">
                    <a:lumMod val="50000"/>
                  </a:prstClr>
                </a:solidFill>
                <a:latin typeface="Square721 BT" pitchFamily="34" charset="0"/>
              </a:rPr>
              <a:t>MCG Management Contracting Group</a:t>
            </a:r>
            <a:endParaRPr lang="en-US" sz="1000" noProof="0">
              <a:solidFill>
                <a:prstClr val="white">
                  <a:lumMod val="50000"/>
                </a:prstClr>
              </a:solidFill>
              <a:latin typeface="Square721 BT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50" y="2329564"/>
            <a:ext cx="2838086" cy="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Square721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4DD-59DD-4FA4-902D-B208042F4060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11.05.15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666E-E56F-4B39-80BA-E0DA4AA98091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gif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83290" y="2393405"/>
            <a:ext cx="3781198" cy="115455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632200"/>
            <a:ext cx="5904656" cy="8763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prstClr val="black"/>
                </a:solidFill>
              </a:rPr>
              <a:t>helps to speed up </a:t>
            </a:r>
            <a:r>
              <a:rPr lang="en-US" sz="2000" dirty="0" smtClean="0">
                <a:solidFill>
                  <a:prstClr val="black"/>
                </a:solidFill>
              </a:rPr>
              <a:t>company initiatives </a:t>
            </a:r>
            <a:r>
              <a:rPr lang="en-US" sz="2000" dirty="0">
                <a:solidFill>
                  <a:prstClr val="black"/>
                </a:solidFill>
              </a:rPr>
              <a:t>(strategies, concepts...) and makes them happen!</a:t>
            </a:r>
            <a:endParaRPr lang="de-AT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048" y="2576425"/>
            <a:ext cx="2352242" cy="650801"/>
          </a:xfrm>
          <a:prstGeom prst="rect">
            <a:avLst/>
          </a:prstGeom>
        </p:spPr>
      </p:pic>
      <p:pic>
        <p:nvPicPr>
          <p:cNvPr id="6" name="Grafik 5" descr="Startseite1_000003055228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92896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hteck 4"/>
          <p:cNvSpPr/>
          <p:nvPr/>
        </p:nvSpPr>
        <p:spPr>
          <a:xfrm rot="18999043">
            <a:off x="-926245" y="1217102"/>
            <a:ext cx="488582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your major company initiatives</a:t>
            </a:r>
            <a:endParaRPr lang="de-D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3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123728" y="1124744"/>
            <a:ext cx="6624736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Competitiveness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 Improvements and Cost Reduction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Synergies</a:t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Growth Strategies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Growth and Acquisitions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and Processes</a:t>
            </a:r>
          </a:p>
          <a:p>
            <a:pPr marL="0" lv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and Repositioning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Reorganization and Communication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Merger Integration</a:t>
            </a:r>
          </a:p>
          <a:p>
            <a:pPr marL="0" lv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important applications of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http://www.affiliateboy.de/wp-content/uploads/2009/10/statistik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25" y="278092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openpr.de/images/articles/d/1/d1c0cd2abebf8f5c03f3360978d4da36_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1" y="4509120"/>
            <a:ext cx="1656184" cy="12421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thesun.co.uk/multimedia/archive/01561/UsainBolt1_1561217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31" y="1124744"/>
            <a:ext cx="1656184" cy="11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Procedure of BigStep®</a:t>
            </a:r>
            <a:endParaRPr lang="en-US"/>
          </a:p>
        </p:txBody>
      </p:sp>
      <p:grpSp>
        <p:nvGrpSpPr>
          <p:cNvPr id="2" name="Gruppierung 1"/>
          <p:cNvGrpSpPr/>
          <p:nvPr/>
        </p:nvGrpSpPr>
        <p:grpSpPr>
          <a:xfrm>
            <a:off x="152588" y="1268760"/>
            <a:ext cx="8762850" cy="4464496"/>
            <a:chOff x="152588" y="1268760"/>
            <a:chExt cx="8762850" cy="4464496"/>
          </a:xfrm>
        </p:grpSpPr>
        <p:sp>
          <p:nvSpPr>
            <p:cNvPr id="17" name="Rechteck 16"/>
            <p:cNvSpPr/>
            <p:nvPr/>
          </p:nvSpPr>
          <p:spPr>
            <a:xfrm>
              <a:off x="2123728" y="2924944"/>
              <a:ext cx="6768752" cy="19442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Topic Assignment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2123727" y="1268760"/>
              <a:ext cx="6791711" cy="936104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Screening (Facts &amp; Figures and Interviews with Key Players)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Definition of „Opening Question“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Selection of Participants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123728" y="2348880"/>
              <a:ext cx="6768752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Topic Selection by Participants (Definition of the Key Topics )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779911" y="3356992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Analysis: Creating common understanding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123728" y="5013176"/>
              <a:ext cx="6768752" cy="720080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Follow Up </a:t>
              </a:r>
              <a:r>
                <a:rPr lang="en-US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Action Plans, Projects, </a:t>
              </a:r>
              <a:r>
                <a:rPr lang="en-US" b="1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itchFamily="2" charset="2"/>
                </a:rPr>
                <a:t>From Actions to Results!</a:t>
              </a:r>
              <a:endPara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152588" y="1268760"/>
              <a:ext cx="1728192" cy="93610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Before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152588" y="2348880"/>
              <a:ext cx="1728192" cy="244827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During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52588" y="5013176"/>
              <a:ext cx="1728192" cy="7200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After BigStep®</a:t>
              </a: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3778094" y="3861048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Defining: Objectives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778094" y="4365104"/>
              <a:ext cx="4915849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Solutions: Action and Project Plans</a:t>
              </a:r>
            </a:p>
            <a:p>
              <a:pPr lvl="0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341681" y="3356992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1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339750" y="3861048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2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339751" y="4365104"/>
              <a:ext cx="1222207" cy="432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n-US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Session 3</a:t>
              </a:r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1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Opening Questions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11086" y="2060848"/>
            <a:ext cx="1872208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Opening Question</a:t>
            </a:r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8270" y="1340768"/>
            <a:ext cx="1872208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BigStep®</a:t>
            </a:r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27784" y="1291401"/>
            <a:ext cx="63367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can we achieve a cost reduction of € 2 M. in 20xx?“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do we have to adapt and develop our organization in order to stay competitive?“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 to achieve an increase in market share by 5% till the end of next year?“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are our main projects we have to focus on in order to achieve our strategic targets till 2020?“ 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„How can we improve our internal communication and teamwork?“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do, to achieve a high effectiveness and efficiency of our R&amp;D projects?“</a:t>
            </a:r>
          </a:p>
          <a:p>
            <a:pPr marL="342900" lvl="1" indent="-342900">
              <a:spcBef>
                <a:spcPts val="800"/>
              </a:spcBef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„What do we have to do in order to increase the speed of our order fulfillment process dramatically?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Procedure of BigStep® - Key Topic Selection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20238" y="1268760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BigStep®</a:t>
            </a:r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92" y="1988840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Selection </a:t>
            </a:r>
          </a:p>
          <a:p>
            <a:pPr lvl="0" algn="ctr"/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(Definition of Key Topics)</a:t>
            </a:r>
          </a:p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86000" y="980728"/>
            <a:ext cx="675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Explanation of roles, rules and method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statement und key question by the executive (in/out topics)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Brainstorming, workshop cards and clustering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selection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Teams following a mathematical algorithm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2996952"/>
            <a:ext cx="59378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5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9" y="2247900"/>
            <a:ext cx="6043847" cy="3269332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3695453" y="3272531"/>
            <a:ext cx="2304256" cy="1334749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3707903" y="4906517"/>
            <a:ext cx="2293673" cy="29846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gende mit Linie 1 29"/>
          <p:cNvSpPr/>
          <p:nvPr/>
        </p:nvSpPr>
        <p:spPr>
          <a:xfrm>
            <a:off x="3707904" y="1556792"/>
            <a:ext cx="1152000" cy="504056"/>
          </a:xfrm>
          <a:prstGeom prst="borderCallout1">
            <a:avLst>
              <a:gd name="adj1" fmla="val 98228"/>
              <a:gd name="adj2" fmla="val 52215"/>
              <a:gd name="adj3" fmla="val 332984"/>
              <a:gd name="adj4" fmla="val 17707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smtClean="0">
                <a:solidFill>
                  <a:schemeClr val="dk1"/>
                </a:solidFill>
              </a:rPr>
              <a:t>Session 1: </a:t>
            </a:r>
          </a:p>
          <a:p>
            <a:pPr lvl="0" algn="ctr"/>
            <a:r>
              <a:rPr lang="en-US" sz="1600" smtClean="0"/>
              <a:t>Analysis</a:t>
            </a:r>
            <a:endParaRPr lang="en-US" sz="1600" b="1">
              <a:solidFill>
                <a:schemeClr val="dk1"/>
              </a:solidFill>
            </a:endParaRPr>
          </a:p>
        </p:txBody>
      </p:sp>
      <p:sp>
        <p:nvSpPr>
          <p:cNvPr id="31" name="Legende mit Linie 1 30"/>
          <p:cNvSpPr/>
          <p:nvPr/>
        </p:nvSpPr>
        <p:spPr>
          <a:xfrm>
            <a:off x="7308304" y="1556792"/>
            <a:ext cx="1152000" cy="504056"/>
          </a:xfrm>
          <a:prstGeom prst="borderCallout1">
            <a:avLst>
              <a:gd name="adj1" fmla="val 44666"/>
              <a:gd name="adj2" fmla="val 517"/>
              <a:gd name="adj3" fmla="val 222346"/>
              <a:gd name="adj4" fmla="val -5224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2: </a:t>
            </a:r>
          </a:p>
          <a:p>
            <a:pPr algn="ctr"/>
            <a:r>
              <a:rPr lang="en-US" sz="1600" smtClean="0"/>
              <a:t>Objectives</a:t>
            </a:r>
            <a:endParaRPr lang="en-US" sz="1600" b="1">
              <a:solidFill>
                <a:schemeClr val="dk1"/>
              </a:solidFill>
            </a:endParaRPr>
          </a:p>
        </p:txBody>
      </p:sp>
      <p:sp>
        <p:nvSpPr>
          <p:cNvPr id="32" name="Legende mit Linie 1 31"/>
          <p:cNvSpPr/>
          <p:nvPr/>
        </p:nvSpPr>
        <p:spPr>
          <a:xfrm>
            <a:off x="7524328" y="5733256"/>
            <a:ext cx="1147998" cy="504056"/>
          </a:xfrm>
          <a:prstGeom prst="borderCallout1">
            <a:avLst>
              <a:gd name="adj1" fmla="val 5139"/>
              <a:gd name="adj2" fmla="val 25462"/>
              <a:gd name="adj3" fmla="val -159195"/>
              <a:gd name="adj4" fmla="val 5747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3: </a:t>
            </a:r>
            <a:r>
              <a:rPr lang="en-US" sz="1600" smtClean="0">
                <a:solidFill>
                  <a:schemeClr val="dk1"/>
                </a:solidFill>
              </a:rPr>
              <a:t>Solutions</a:t>
            </a:r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Workshop – Time Table</a:t>
            </a:r>
            <a:endParaRPr lang="en-US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395536" y="928869"/>
            <a:ext cx="7200801" cy="483907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200" smtClean="0">
                <a:solidFill>
                  <a:schemeClr val="tx1"/>
                </a:solidFill>
              </a:rPr>
              <a:t>Example – 6 Key Topics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20238" y="1556792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BigStep®</a:t>
            </a:r>
            <a:endParaRPr lang="en-US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22492" y="2276872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Topic Processing</a:t>
            </a:r>
          </a:p>
          <a:p>
            <a:pPr lvl="0" algn="ctr"/>
            <a:endParaRPr lang="en-US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1</a:t>
            </a: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2</a:t>
            </a:r>
          </a:p>
          <a:p>
            <a:pPr lvl="0" algn="ctr"/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3</a:t>
            </a:r>
          </a:p>
          <a:p>
            <a:pPr lvl="0"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143724" y="3582765"/>
            <a:ext cx="2298327" cy="132336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6143724" y="2686721"/>
            <a:ext cx="2298328" cy="588184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gende mit Linie 1 30"/>
          <p:cNvSpPr/>
          <p:nvPr/>
        </p:nvSpPr>
        <p:spPr>
          <a:xfrm>
            <a:off x="3707904" y="5733256"/>
            <a:ext cx="1152000" cy="504056"/>
          </a:xfrm>
          <a:prstGeom prst="borderCallout1">
            <a:avLst>
              <a:gd name="adj1" fmla="val 2670"/>
              <a:gd name="adj2" fmla="val 50236"/>
              <a:gd name="adj3" fmla="val -111156"/>
              <a:gd name="adj4" fmla="val 3855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Session 2: </a:t>
            </a:r>
          </a:p>
          <a:p>
            <a:pPr algn="ctr"/>
            <a:r>
              <a:rPr lang="en-US" sz="1600" smtClean="0"/>
              <a:t>Objectives</a:t>
            </a:r>
            <a:endParaRPr lang="en-US" sz="16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3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The Procedure of BigStep® - The Roles</a:t>
            </a:r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673032"/>
            <a:ext cx="6979190" cy="356811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20238" y="1208695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During BigStep®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2492" y="1928774"/>
            <a:ext cx="1728192" cy="3948497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/>
              <a:t>Key Topic Selection</a:t>
            </a:r>
          </a:p>
          <a:p>
            <a:pPr lvl="0" algn="ctr"/>
            <a:endParaRPr lang="en-US" b="1" smtClean="0"/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1 </a:t>
            </a:r>
            <a:r>
              <a:rPr lang="en-US" i="1" smtClean="0"/>
              <a:t>(Analysis)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2 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(Objectives)</a:t>
            </a:r>
          </a:p>
          <a:p>
            <a:pPr lvl="0" algn="ctr">
              <a:spcBef>
                <a:spcPts val="600"/>
              </a:spcBef>
            </a:pPr>
            <a:r>
              <a:rPr lang="en-US" b="1" smtClean="0"/>
              <a:t>Session 3 </a:t>
            </a:r>
            <a:r>
              <a:rPr lang="en-US" i="1" smtClean="0"/>
              <a:t>(Solutions, Projects &amp; Actions)</a:t>
            </a:r>
          </a:p>
          <a:p>
            <a:pPr lvl="0" algn="ctr"/>
            <a:endParaRPr lang="en-US" b="1"/>
          </a:p>
        </p:txBody>
      </p:sp>
      <p:sp>
        <p:nvSpPr>
          <p:cNvPr id="19" name="Legende mit Linie 1 18"/>
          <p:cNvSpPr/>
          <p:nvPr/>
        </p:nvSpPr>
        <p:spPr>
          <a:xfrm>
            <a:off x="2367677" y="836712"/>
            <a:ext cx="2171970" cy="871066"/>
          </a:xfrm>
          <a:prstGeom prst="borderCallout1">
            <a:avLst>
              <a:gd name="adj1" fmla="val 99564"/>
              <a:gd name="adj2" fmla="val 49389"/>
              <a:gd name="adj3" fmla="val 142492"/>
              <a:gd name="adj4" fmla="val 48373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Moderator: </a:t>
            </a:r>
            <a:r>
              <a:rPr lang="en-US" sz="1600" smtClean="0"/>
              <a:t>Leads the discussion</a:t>
            </a:r>
            <a:endParaRPr lang="en-US" sz="1600"/>
          </a:p>
        </p:txBody>
      </p:sp>
      <p:sp>
        <p:nvSpPr>
          <p:cNvPr id="20" name="Legende mit Linie 1 19"/>
          <p:cNvSpPr/>
          <p:nvPr/>
        </p:nvSpPr>
        <p:spPr>
          <a:xfrm>
            <a:off x="6298334" y="879289"/>
            <a:ext cx="2171970" cy="871066"/>
          </a:xfrm>
          <a:prstGeom prst="borderCallout1">
            <a:avLst>
              <a:gd name="adj1" fmla="val 50409"/>
              <a:gd name="adj2" fmla="val -314"/>
              <a:gd name="adj3" fmla="val 196647"/>
              <a:gd name="adj4" fmla="val -75421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dk1"/>
                </a:solidFill>
              </a:rPr>
              <a:t>Debaters: </a:t>
            </a:r>
            <a:r>
              <a:rPr lang="en-US" sz="1600" smtClean="0"/>
              <a:t>Solve the problem</a:t>
            </a:r>
            <a:endParaRPr lang="en-US" sz="1600">
              <a:solidFill>
                <a:schemeClr val="dk1"/>
              </a:solidFill>
            </a:endParaRPr>
          </a:p>
        </p:txBody>
      </p:sp>
      <p:sp>
        <p:nvSpPr>
          <p:cNvPr id="21" name="Legende mit Linie 1 20"/>
          <p:cNvSpPr/>
          <p:nvPr/>
        </p:nvSpPr>
        <p:spPr>
          <a:xfrm>
            <a:off x="2195736" y="5169135"/>
            <a:ext cx="2171970" cy="871066"/>
          </a:xfrm>
          <a:prstGeom prst="borderCallout1">
            <a:avLst>
              <a:gd name="adj1" fmla="val 49784"/>
              <a:gd name="adj2" fmla="val 99507"/>
              <a:gd name="adj3" fmla="val -37255"/>
              <a:gd name="adj4" fmla="val 15145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Critics: </a:t>
            </a:r>
            <a:r>
              <a:rPr lang="en-US" sz="1600" smtClean="0"/>
              <a:t>Feedback</a:t>
            </a:r>
            <a:br>
              <a:rPr lang="en-US" sz="1600" smtClean="0"/>
            </a:br>
            <a:r>
              <a:rPr lang="en-US" sz="1600" smtClean="0"/>
              <a:t>concerning flow and content of discussion</a:t>
            </a:r>
            <a:endParaRPr lang="en-US" sz="1600"/>
          </a:p>
        </p:txBody>
      </p:sp>
      <p:sp>
        <p:nvSpPr>
          <p:cNvPr id="22" name="Legende mit Linie 1 21"/>
          <p:cNvSpPr/>
          <p:nvPr/>
        </p:nvSpPr>
        <p:spPr>
          <a:xfrm>
            <a:off x="6144446" y="5169135"/>
            <a:ext cx="2171970" cy="871066"/>
          </a:xfrm>
          <a:prstGeom prst="borderCallout1">
            <a:avLst>
              <a:gd name="adj1" fmla="val -3953"/>
              <a:gd name="adj2" fmla="val 49722"/>
              <a:gd name="adj3" fmla="val -116403"/>
              <a:gd name="adj4" fmla="val 6198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Observers: </a:t>
            </a:r>
            <a:r>
              <a:rPr lang="en-US" sz="1600" smtClean="0"/>
              <a:t>Cross link information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1606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9073009" cy="483907"/>
          </a:xfrm>
        </p:spPr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of Sessions and Information Dissemination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20238" y="1268760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</a:rPr>
              <a:t>During</a:t>
            </a:r>
            <a:r>
              <a:rPr lang="de-AT" b="1" dirty="0" smtClean="0">
                <a:solidFill>
                  <a:schemeClr val="tx1"/>
                </a:solidFill>
              </a:rPr>
              <a:t> </a:t>
            </a:r>
            <a:r>
              <a:rPr lang="de-AT" b="1" dirty="0" err="1" smtClean="0">
                <a:solidFill>
                  <a:schemeClr val="tx1"/>
                </a:solidFill>
              </a:rPr>
              <a:t>BigStep</a:t>
            </a:r>
            <a:r>
              <a:rPr lang="de-AT" b="1" dirty="0" smtClean="0">
                <a:solidFill>
                  <a:schemeClr val="tx1"/>
                </a:solidFill>
              </a:rPr>
              <a:t>®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22492" y="1988840"/>
            <a:ext cx="1728192" cy="3888432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b="1" dirty="0"/>
              <a:t>Key Topic </a:t>
            </a:r>
            <a:r>
              <a:rPr lang="de-DE" b="1" dirty="0" smtClean="0"/>
              <a:t>Processing</a:t>
            </a:r>
          </a:p>
          <a:p>
            <a:pPr lvl="0" algn="ctr"/>
            <a:endParaRPr lang="de-DE" b="1" dirty="0"/>
          </a:p>
          <a:p>
            <a:pPr lvl="0" algn="ctr">
              <a:spcBef>
                <a:spcPts val="600"/>
              </a:spcBef>
            </a:pPr>
            <a:r>
              <a:rPr lang="de-DE" b="1" dirty="0" smtClean="0"/>
              <a:t>Session 1 </a:t>
            </a:r>
            <a:r>
              <a:rPr lang="de-DE" i="1" dirty="0" smtClean="0"/>
              <a:t>(Analysis)</a:t>
            </a:r>
          </a:p>
          <a:p>
            <a:pPr lvl="0" algn="ctr">
              <a:spcBef>
                <a:spcPts val="600"/>
              </a:spcBef>
            </a:pPr>
            <a:r>
              <a:rPr lang="de-DE" b="1" dirty="0" smtClean="0"/>
              <a:t>Session 2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(</a:t>
            </a:r>
            <a:r>
              <a:rPr lang="de-DE" i="1" dirty="0" err="1" smtClean="0"/>
              <a:t>Objectives</a:t>
            </a:r>
            <a:r>
              <a:rPr lang="de-DE" i="1" dirty="0" smtClean="0"/>
              <a:t>)</a:t>
            </a:r>
          </a:p>
          <a:p>
            <a:pPr lvl="0" algn="ctr">
              <a:spcBef>
                <a:spcPts val="600"/>
              </a:spcBef>
            </a:pPr>
            <a:r>
              <a:rPr lang="de-DE" b="1" dirty="0" smtClean="0"/>
              <a:t>Session 3 </a:t>
            </a:r>
            <a:r>
              <a:rPr lang="de-DE" i="1" dirty="0"/>
              <a:t>(Solutions, Projects &amp; Actions)</a:t>
            </a:r>
          </a:p>
          <a:p>
            <a:pPr lvl="0" algn="ctr"/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347864" y="560027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Stafford Beer, </a:t>
            </a:r>
            <a:r>
              <a:rPr lang="de-AT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Beyond</a:t>
            </a:r>
            <a:r>
              <a:rPr lang="de-A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Dispute,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Applying Cybernetic Science to organizational Problems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267744" y="105273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latin typeface="Tahoma"/>
                <a:cs typeface="Tahoma"/>
              </a:rPr>
              <a:t>The specific workshop-design of BigStep® leads to an almost homogeneous information </a:t>
            </a:r>
            <a:r>
              <a:rPr lang="en-US" sz="2000" dirty="0" smtClean="0">
                <a:latin typeface="Tahoma"/>
                <a:cs typeface="Tahoma"/>
              </a:rPr>
              <a:t>distribution (~90%) amongst </a:t>
            </a:r>
            <a:r>
              <a:rPr lang="en-US" sz="2000" dirty="0">
                <a:latin typeface="Tahoma"/>
                <a:cs typeface="Tahoma"/>
              </a:rPr>
              <a:t>all workshop </a:t>
            </a:r>
            <a:r>
              <a:rPr lang="en-US" sz="2000" dirty="0" smtClean="0">
                <a:latin typeface="Tahoma"/>
                <a:cs typeface="Tahoma"/>
              </a:rPr>
              <a:t>participants in three sessions</a:t>
            </a:r>
            <a:endParaRPr lang="de-AT" sz="2000" dirty="0" smtClean="0">
              <a:latin typeface="Tahoma"/>
              <a:cs typeface="Tahoma"/>
            </a:endParaRPr>
          </a:p>
        </p:txBody>
      </p:sp>
      <p:graphicFrame>
        <p:nvGraphicFramePr>
          <p:cNvPr id="19" name="Diagram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401496"/>
              </p:ext>
            </p:extLst>
          </p:nvPr>
        </p:nvGraphicFramePr>
        <p:xfrm>
          <a:off x="2770934" y="2636912"/>
          <a:ext cx="61926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5652120" y="2924944"/>
            <a:ext cx="2088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</a:t>
            </a: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de-A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homogeneous</a:t>
            </a: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Procedure of BigStep® - </a:t>
            </a:r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Plenary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</a:t>
            </a:r>
          </a:p>
        </p:txBody>
      </p:sp>
      <p:sp>
        <p:nvSpPr>
          <p:cNvPr id="9" name="Rechteck 8"/>
          <p:cNvSpPr/>
          <p:nvPr/>
        </p:nvSpPr>
        <p:spPr>
          <a:xfrm>
            <a:off x="220238" y="1224047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During BigStep®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2492" y="1944127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smtClean="0"/>
              <a:t>Plenary Feedback and Energy Points</a:t>
            </a:r>
          </a:p>
          <a:p>
            <a:pPr lvl="0" algn="ctr"/>
            <a:endParaRPr lang="en-US" b="1" smtClean="0"/>
          </a:p>
          <a:p>
            <a:pPr lvl="0" algn="ctr">
              <a:spcBef>
                <a:spcPts val="600"/>
              </a:spcBef>
            </a:pPr>
            <a:r>
              <a:rPr lang="en-US" smtClean="0"/>
              <a:t>After each Session</a:t>
            </a:r>
            <a:endParaRPr lang="en-US" b="1"/>
          </a:p>
        </p:txBody>
      </p:sp>
      <p:sp>
        <p:nvSpPr>
          <p:cNvPr id="12" name="Rechteck 11"/>
          <p:cNvSpPr/>
          <p:nvPr/>
        </p:nvSpPr>
        <p:spPr>
          <a:xfrm>
            <a:off x="2286000" y="1196752"/>
            <a:ext cx="667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five minutes time, each group presents results of their session.</a:t>
            </a:r>
          </a:p>
          <a:p>
            <a:pPr marL="363538" lvl="1" indent="-363538">
              <a:buFont typeface="Arial" pitchFamily="34" charset="0"/>
              <a:buChar char="•"/>
            </a:pPr>
            <a:r>
              <a:rPr lang="en-US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are ranked by the participants. (Energy Points Award)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 descr="C:\Users\Sr\Arbeit\2011\Interne Projekte 2011\15 Big Step\Bilder von Dora\Plenumspräsentation und Energy Points\Plenumsfeedback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2808223"/>
            <a:ext cx="4320480" cy="31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r\Arbeit\2011\Interne Projekte 2011\15 Big Step\Bilder von Dora\Plenumspräsentation und Energy Points\Plenumsfeedbac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3452" y="2808223"/>
            <a:ext cx="2273926" cy="314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1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the BigStep® Workshop - Example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528" y="1484784"/>
            <a:ext cx="1728192" cy="57606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After BigStep®</a:t>
            </a:r>
            <a:endParaRPr lang="en-US" b="1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2204864"/>
            <a:ext cx="1728192" cy="367240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Square721 BT" pitchFamily="34" charset="0"/>
              </a:rPr>
              <a:t>Implemen-tation of </a:t>
            </a:r>
          </a:p>
          <a:p>
            <a:pPr algn="ctr"/>
            <a:endParaRPr lang="en-US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/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Multi - </a:t>
            </a:r>
            <a:br>
              <a:rPr lang="en-US" b="1" smtClean="0">
                <a:solidFill>
                  <a:prstClr val="black"/>
                </a:solidFill>
                <a:latin typeface="Square721 BT" pitchFamily="34" charset="0"/>
              </a:rPr>
            </a:br>
            <a:r>
              <a:rPr lang="en-US" b="1" smtClean="0">
                <a:solidFill>
                  <a:prstClr val="black"/>
                </a:solidFill>
                <a:latin typeface="Square721 BT" pitchFamily="34" charset="0"/>
              </a:rPr>
              <a:t>Project -  Management</a:t>
            </a:r>
          </a:p>
          <a:p>
            <a:pPr algn="ctr"/>
            <a:endParaRPr lang="en-US" b="1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/>
            <a:r>
              <a:rPr lang="en-US" sz="1600" smtClean="0">
                <a:solidFill>
                  <a:prstClr val="black"/>
                </a:solidFill>
                <a:latin typeface="Square721 BT" pitchFamily="34" charset="0"/>
              </a:rPr>
              <a:t>BigStep® Implementation Engine</a:t>
            </a:r>
            <a:endParaRPr lang="en-US" sz="1600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23728" y="1056213"/>
            <a:ext cx="69482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Quick Wins (within 3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Setup Time with 4 Step Rapid Setup Method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of freight fee for small quantities orders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„OK-Point“ in the order fulfillment process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Rework documentation</a:t>
            </a:r>
          </a:p>
          <a:p>
            <a:pPr marL="742950" lvl="2" indent="-285750">
              <a:spcAft>
                <a:spcPts val="1200"/>
              </a:spcAft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 Cleaning / „Red Card“ Measures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Break-through Projects (3 to 6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Entry in new Market Segment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Material Costs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employees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of Cost of poor quality</a:t>
            </a:r>
          </a:p>
          <a:p>
            <a:pPr marL="742950" lvl="2" indent="-285750">
              <a:spcAft>
                <a:spcPts val="1200"/>
              </a:spcAft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Product Portfolio</a:t>
            </a:r>
          </a:p>
          <a:p>
            <a:pPr marL="177800" lvl="1" indent="-177800">
              <a:buFont typeface="Arial" pitchFamily="34" charset="0"/>
              <a:buChar char="•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 and Measure (3 to 9 months)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of communication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of Accounts Receivable Management</a:t>
            </a:r>
          </a:p>
          <a:p>
            <a:pPr marL="742950" lvl="2" indent="-285750">
              <a:buFont typeface="Symbol" pitchFamily="18" charset="2"/>
              <a:buChar char="-"/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reusable containers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4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Savely implement projects with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571" y="1094983"/>
            <a:ext cx="8269893" cy="492630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Screening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&amp; Figures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Qualitative Interviews with selected Key Players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of Results</a:t>
            </a:r>
          </a:p>
          <a:p>
            <a:pPr lvl="1" fontAlgn="base">
              <a:spcBef>
                <a:spcPct val="0"/>
              </a:spcBef>
              <a:spcAft>
                <a:spcPts val="12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Purpose: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awareness of the main issues related to the problem/initiative (creates group consciousness)</a:t>
            </a: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Workshop (2 to 3,5 days)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Summary of Screening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6/8/12 Key Topics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– 50 Participants, 4 Moderators (for smaller groups: 2 Moderators)</a:t>
            </a:r>
          </a:p>
          <a:p>
            <a:pPr lvl="1" fontAlgn="base">
              <a:spcBef>
                <a:spcPct val="0"/>
              </a:spcBef>
              <a:spcAft>
                <a:spcPts val="1200"/>
              </a:spcAft>
            </a:pPr>
            <a:r>
              <a:rPr lang="en-US" sz="1600" b="1" dirty="0" smtClean="0"/>
              <a:t>Purpose: </a:t>
            </a:r>
            <a:r>
              <a:rPr lang="en-US" sz="1600" dirty="0" err="1" smtClean="0"/>
              <a:t>Focusses</a:t>
            </a:r>
            <a:r>
              <a:rPr lang="en-US" sz="1600" dirty="0" smtClean="0"/>
              <a:t>, aligns, motivates the Team around the initiative (concepts, strategies, .....) in one Workshop!</a:t>
            </a: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Engine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Prioritization of Projects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Multi – Project – Management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realization of Quick Wins and Break-through Projects</a:t>
            </a:r>
          </a:p>
          <a:p>
            <a:pPr lvl="1" fontAlgn="base">
              <a:spcBef>
                <a:spcPct val="0"/>
              </a:spcBef>
            </a:pPr>
            <a:r>
              <a:rPr lang="en-US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things happen, speeds up Execution (Execution rate  ~ 90% of measures and projects)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688124" y="840653"/>
            <a:ext cx="33483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smtClean="0">
                <a:solidFill>
                  <a:prstClr val="black"/>
                </a:solidFill>
                <a:latin typeface="Square721 BT" pitchFamily="34" charset="0"/>
              </a:rPr>
              <a:t>„</a:t>
            </a:r>
            <a:r>
              <a:rPr lang="en-US" sz="1600" b="1" smtClean="0">
                <a:solidFill>
                  <a:prstClr val="black"/>
                </a:solidFill>
                <a:latin typeface="Square721 BT" pitchFamily="34" charset="0"/>
              </a:rPr>
              <a:t>10 months after the BigStep® Workshop the execution rate of the agreed projects is 85%!“</a:t>
            </a:r>
            <a:endParaRPr lang="en-US" sz="1600" smtClean="0">
              <a:solidFill>
                <a:prstClr val="black"/>
              </a:solidFill>
              <a:latin typeface="Square721 BT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200" i="1" smtClean="0">
                <a:solidFill>
                  <a:prstClr val="black"/>
                </a:solidFill>
                <a:latin typeface="Square721 BT" pitchFamily="34" charset="0"/>
              </a:rPr>
              <a:t>DI Thomas Fenzl, CEO Miba Sinter </a:t>
            </a:r>
            <a:endParaRPr lang="en-US" sz="1200" i="1">
              <a:solidFill>
                <a:prstClr val="black"/>
              </a:solidFill>
              <a:latin typeface="Square721 BT" pitchFamily="34" charset="0"/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5580112" y="764704"/>
            <a:ext cx="3456384" cy="1194518"/>
          </a:xfrm>
          <a:prstGeom prst="wedgeRoundRectCallout">
            <a:avLst>
              <a:gd name="adj1" fmla="val 49616"/>
              <a:gd name="adj2" fmla="val 89952"/>
              <a:gd name="adj3" fmla="val 1666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8571" y="1052736"/>
            <a:ext cx="8269893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Method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helps to speed up initiatives (strategies, concepts...) and makes them happen!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has 3 Phases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</a:p>
          <a:p>
            <a:pPr lvl="1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awareness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main issues related to the problem/initiative in your team (creates group consciousness)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Workshop ....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Focuses, motivates, and aligns your Team on an initiative (concepts, strategies, .....) in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Workshop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Engine </a:t>
            </a:r>
          </a:p>
          <a:p>
            <a:pPr lvl="1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things happen. Speeds up Execution (guaranteed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 rate  of ~ 90%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measures and projects within 12 months)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it‘s all about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2204864"/>
            <a:ext cx="8640960" cy="37444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of BigStep®…. 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03999" y="1066715"/>
            <a:ext cx="8636667" cy="46053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Method helps to speed up initiatives (strategies,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concepts, 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..) and makes them happen!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is within 2 – 3 days fully committed to a strategic initiative, a specific program or a change issue.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Prepares the team for the implementation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Workshop, creates Momentum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team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Guarantees the implementation with the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„BigStep®  Implementation Engine“ in 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next step</a:t>
            </a: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realization of “Quick Wins”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Break-through Projects guarantee the </a:t>
            </a:r>
            <a:b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of the improvement </a:t>
            </a:r>
            <a:b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http://en.azendoo.com/assets/team2-64e255b139d1cbbc57722c0bc59c601a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04570" cy="23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490" y="5658107"/>
            <a:ext cx="1830698" cy="50650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13673" y="5795279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ready for your next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364860" y="579527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6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D:\MCG\Kunden\Kunden 2013\Kaeser\Prozessoptimierung Anlagenbau 2013\BigStep Workshop 29-4-13\Fotos\P103046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835" y="4157600"/>
            <a:ext cx="2760980" cy="207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/>
              <a:t>Impressions of BigStep®</a:t>
            </a:r>
            <a:endParaRPr lang="en-US"/>
          </a:p>
        </p:txBody>
      </p:sp>
      <p:pic>
        <p:nvPicPr>
          <p:cNvPr id="3074" name="Picture 2" descr="D:\MCG\MCG intern\PR und Kommunikation\Newsletter\BigStep Miba Sinter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615" y="3743324"/>
            <a:ext cx="4049385" cy="24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C:\Users\MCG 2\Desktop\Fotos Firma Dietzel\P103028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41044"/>
            <a:ext cx="3534107" cy="2734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/>
          <p:cNvGrpSpPr/>
          <p:nvPr/>
        </p:nvGrpSpPr>
        <p:grpSpPr>
          <a:xfrm>
            <a:off x="0" y="2615066"/>
            <a:ext cx="4716016" cy="3085067"/>
            <a:chOff x="46484" y="67708"/>
            <a:chExt cx="4716016" cy="3085067"/>
          </a:xfrm>
        </p:grpSpPr>
        <p:pic>
          <p:nvPicPr>
            <p:cNvPr id="6" name="Grafik 5" descr="C:\Users\MCG 2\AppData\Local\Microsoft\Windows\Temporary Internet Files\Content.Outlook\V0IQMBZQ\P1020685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67708"/>
              <a:ext cx="4048125" cy="3038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Legende mit Linie 1 (Rahmen und Markierungsleiste) 6"/>
            <p:cNvSpPr/>
            <p:nvPr/>
          </p:nvSpPr>
          <p:spPr>
            <a:xfrm>
              <a:off x="46484" y="2724150"/>
              <a:ext cx="1257300" cy="419100"/>
            </a:xfrm>
            <a:prstGeom prst="accentBorderCallout1">
              <a:avLst>
                <a:gd name="adj1" fmla="val 9417"/>
                <a:gd name="adj2" fmla="val 106867"/>
                <a:gd name="adj3" fmla="val -31500"/>
                <a:gd name="adj4" fmla="val 1288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Debaters 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first row)</a:t>
              </a:r>
              <a:endParaRPr lang="en-US" sz="1200">
                <a:solidFill>
                  <a:prstClr val="white"/>
                </a:solidFill>
                <a:latin typeface="Square721 BT"/>
                <a:ea typeface="Times New Roman"/>
                <a:cs typeface="Arial"/>
              </a:endParaRPr>
            </a:p>
          </p:txBody>
        </p:sp>
        <p:sp>
          <p:nvSpPr>
            <p:cNvPr id="8" name="Legende mit Linie 1 (Rahmen und Markierungsleiste) 7"/>
            <p:cNvSpPr/>
            <p:nvPr/>
          </p:nvSpPr>
          <p:spPr>
            <a:xfrm>
              <a:off x="3486150" y="2733675"/>
              <a:ext cx="1276350" cy="419100"/>
            </a:xfrm>
            <a:prstGeom prst="accentBorderCallout1">
              <a:avLst>
                <a:gd name="adj1" fmla="val 11690"/>
                <a:gd name="adj2" fmla="val -5133"/>
                <a:gd name="adj3" fmla="val -149407"/>
                <a:gd name="adj4" fmla="val 2760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Critics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second row)</a:t>
              </a:r>
              <a:endParaRPr lang="en-US" sz="1200">
                <a:solidFill>
                  <a:prstClr val="white"/>
                </a:solidFill>
                <a:latin typeface="Square721 BT"/>
                <a:ea typeface="Times New Roman"/>
                <a:cs typeface="Arial"/>
              </a:endParaRPr>
            </a:p>
          </p:txBody>
        </p:sp>
        <p:sp>
          <p:nvSpPr>
            <p:cNvPr id="9" name="Legende mit Linie 1 (Rahmen und Markierungsleiste) 8"/>
            <p:cNvSpPr/>
            <p:nvPr/>
          </p:nvSpPr>
          <p:spPr>
            <a:xfrm>
              <a:off x="2276475" y="656720"/>
              <a:ext cx="1266825" cy="419100"/>
            </a:xfrm>
            <a:prstGeom prst="accentBorderCallout1">
              <a:avLst>
                <a:gd name="adj1" fmla="val 23054"/>
                <a:gd name="adj2" fmla="val 104467"/>
                <a:gd name="adj3" fmla="val 155139"/>
                <a:gd name="adj4" fmla="val 125462"/>
              </a:avLst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Observer </a:t>
              </a:r>
              <a:b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</a:br>
              <a:r>
                <a:rPr lang="en-US" sz="1000" smtClean="0">
                  <a:solidFill>
                    <a:srgbClr val="000000"/>
                  </a:solidFill>
                  <a:latin typeface="Square721 BT"/>
                  <a:ea typeface="Times New Roman"/>
                  <a:cs typeface="Arial"/>
                </a:rPr>
                <a:t>(in third row)</a:t>
              </a:r>
              <a:endParaRPr lang="en-US" sz="1200">
                <a:solidFill>
                  <a:prstClr val="black"/>
                </a:solidFill>
                <a:latin typeface="Square721 BT"/>
                <a:ea typeface="Times New Roman"/>
                <a:cs typeface="Arial"/>
              </a:endParaRPr>
            </a:p>
          </p:txBody>
        </p:sp>
      </p:grpSp>
      <p:pic>
        <p:nvPicPr>
          <p:cNvPr id="15" name="Grafik 14" descr="C:\Users\Sr\Arbeit\2012\8 Miba BigStep\Workshop Durchführung\Bilder\P1020197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572" y="860675"/>
            <a:ext cx="3662056" cy="2043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91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36781"/>
            <a:ext cx="8280921" cy="483907"/>
          </a:xfrm>
        </p:spPr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Impressions of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Grafik 12" descr="F:\DCIM\103_PANA\P103085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75928"/>
            <a:ext cx="3240960" cy="197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F:\DCIM\103_PANA\P103089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810206"/>
            <a:ext cx="3240960" cy="2131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 descr="F:\DCIM\103_PANA\P1030822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3212976"/>
            <a:ext cx="5762625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 descr="F:\DCIM\103_PANA\P103090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169194" cy="2377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19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19" y="188640"/>
            <a:ext cx="7632849" cy="483907"/>
          </a:xfrm>
        </p:spPr>
        <p:txBody>
          <a:bodyPr>
            <a:noAutofit/>
          </a:bodyPr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companies already rely on BigStep®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fik 4" descr="J:\AK\Corporate Design\Logos &amp; Farben\Logos_2006\LogoClai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99" y="980728"/>
            <a:ext cx="3183076" cy="67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dietzel-univolt.at/432_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269" y="2638916"/>
            <a:ext cx="13620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S06wPf8MKnvqPdNex9oQpb-UIznUb8pbfWmqt16kzgq9aYhob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794" y="3584049"/>
            <a:ext cx="1895477" cy="767520"/>
          </a:xfrm>
          <a:prstGeom prst="rect">
            <a:avLst/>
          </a:prstGeom>
          <a:noFill/>
          <a:extLst/>
        </p:spPr>
      </p:pic>
      <p:pic>
        <p:nvPicPr>
          <p:cNvPr id="9" name="Picture 5" descr="http://www.kleeberg-fl.de/images/logos/kaeser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2862" y="4172903"/>
            <a:ext cx="2002423" cy="6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CG\Kunden\Kunden 2013\TMG\TMG 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82326"/>
            <a:ext cx="1826548" cy="6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SC Food Products Gmb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279" y="908720"/>
            <a:ext cx="1587265" cy="7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930587" y="1664804"/>
            <a:ext cx="817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2015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40355" y="1622379"/>
            <a:ext cx="811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Feb 2012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42516" y="5384249"/>
            <a:ext cx="84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Sep 2012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60232" y="3296017"/>
            <a:ext cx="1647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2013     Apr 2014 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236296" y="4869160"/>
            <a:ext cx="80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Oct 2014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363288" y="4292723"/>
            <a:ext cx="864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Nov.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18" name="Picture 4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01" y="2348880"/>
            <a:ext cx="1507999" cy="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909363" y="314023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Sep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31" t="36335" r="11168" b="29119"/>
          <a:stretch/>
        </p:blipFill>
        <p:spPr bwMode="auto">
          <a:xfrm>
            <a:off x="3803181" y="5219007"/>
            <a:ext cx="2597437" cy="8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322094" y="5804424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Mar 2014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139152" y="4292723"/>
            <a:ext cx="91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Nov  2013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22475" y="1664804"/>
            <a:ext cx="817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Jan 2012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228184" y="4869160"/>
            <a:ext cx="822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Square721 BT" panose="020B0504020202060204" pitchFamily="34" charset="0"/>
              </a:rPr>
              <a:t>Apr 2013</a:t>
            </a:r>
            <a:endParaRPr lang="en-US" sz="1200">
              <a:solidFill>
                <a:prstClr val="black"/>
              </a:solidFill>
              <a:latin typeface="Square721 BT" panose="020B050402020206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045267" y="3140236"/>
            <a:ext cx="80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Jul  2014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373139" y="4520153"/>
            <a:ext cx="87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Sept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49003" y="4520153"/>
            <a:ext cx="9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May 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4" name="Bild 3" descr="Rubble Master.jpe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038" y="1412776"/>
            <a:ext cx="1370098" cy="151549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932040" y="2996952"/>
            <a:ext cx="7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prstClr val="black"/>
                </a:solidFill>
                <a:latin typeface="Tahoma"/>
                <a:cs typeface="Tahoma"/>
              </a:rPr>
              <a:t>Jan 2015</a:t>
            </a:r>
            <a:endParaRPr lang="en-US" sz="12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82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" y="1088407"/>
            <a:ext cx="9143667" cy="522091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Problem: Poor Execution Rate of Projects!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52566" y="5662989"/>
            <a:ext cx="27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prstClr val="black"/>
                </a:solidFill>
              </a:rPr>
              <a:t>See Gröger, Projektmanagement: Abenteuer Wertvernichtung, 2004, n=962 in Germany</a:t>
            </a:r>
            <a:endParaRPr lang="en-US" sz="1200" i="1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1540" y="9807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Study shows the satisfaction of the German Top Management with Project Management in Organizations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309320"/>
            <a:ext cx="9144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4004294" y="6589980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6452566" y="6591604"/>
            <a:ext cx="0" cy="216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140968"/>
            <a:ext cx="55118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Why projects fail*?</a:t>
            </a:r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923191" y="5935335"/>
            <a:ext cx="514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smtClean="0">
                <a:solidFill>
                  <a:prstClr val="black"/>
                </a:solidFill>
              </a:rPr>
              <a:t>* See Heines, Ergebnisse der Studie: Projekte als Erfolgsfaktor, 2011</a:t>
            </a:r>
            <a:endParaRPr lang="en-US" sz="1400" i="1">
              <a:solidFill>
                <a:prstClr val="black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28587"/>
              </p:ext>
            </p:extLst>
          </p:nvPr>
        </p:nvGraphicFramePr>
        <p:xfrm>
          <a:off x="1331640" y="1412776"/>
          <a:ext cx="6120680" cy="396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27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prsgh.org/data/uploads/services/management-boar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8260"/>
            <a:ext cx="3305115" cy="24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problem of many organizations!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20072" y="1689679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ideas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concepts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action plans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220072" y="4497069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implementation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results</a:t>
            </a:r>
            <a:endParaRPr lang="en-US" sz="20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Pfeil nach unten 30"/>
          <p:cNvSpPr/>
          <p:nvPr/>
        </p:nvSpPr>
        <p:spPr>
          <a:xfrm>
            <a:off x="6660232" y="3499738"/>
            <a:ext cx="504056" cy="5773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79512" y="5327209"/>
            <a:ext cx="4392488" cy="874873"/>
          </a:xfrm>
          <a:prstGeom prst="wedgeRoundRectCallout">
            <a:avLst>
              <a:gd name="adj1" fmla="val -19464"/>
              <a:gd name="adj2" fmla="val -12301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plans of small project teams don’t have the commitment of the Top Management and fail.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8234916" y="4489770"/>
            <a:ext cx="194126" cy="840649"/>
            <a:chOff x="543" y="1942"/>
            <a:chExt cx="409" cy="2100"/>
          </a:xfrm>
          <a:solidFill>
            <a:srgbClr val="C00000"/>
          </a:solidFill>
        </p:grpSpPr>
        <p:sp>
          <p:nvSpPr>
            <p:cNvPr id="13" name="Oval 39"/>
            <p:cNvSpPr>
              <a:spLocks noChangeArrowheads="1"/>
            </p:cNvSpPr>
            <p:nvPr/>
          </p:nvSpPr>
          <p:spPr bwMode="auto">
            <a:xfrm>
              <a:off x="591" y="3702"/>
              <a:ext cx="341" cy="3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543" y="1942"/>
              <a:ext cx="409" cy="1686"/>
            </a:xfrm>
            <a:custGeom>
              <a:avLst/>
              <a:gdLst/>
              <a:ahLst/>
              <a:cxnLst>
                <a:cxn ang="0">
                  <a:pos x="40" y="211"/>
                </a:cxn>
                <a:cxn ang="0">
                  <a:pos x="368" y="211"/>
                </a:cxn>
                <a:cxn ang="0">
                  <a:pos x="288" y="1475"/>
                </a:cxn>
                <a:cxn ang="0">
                  <a:pos x="144" y="1475"/>
                </a:cxn>
                <a:cxn ang="0">
                  <a:pos x="40" y="211"/>
                </a:cxn>
              </a:cxnLst>
              <a:rect l="0" t="0" r="r" b="b"/>
              <a:pathLst>
                <a:path w="409" h="1686">
                  <a:moveTo>
                    <a:pt x="40" y="211"/>
                  </a:moveTo>
                  <a:cubicBezTo>
                    <a:pt x="90" y="2"/>
                    <a:pt x="327" y="0"/>
                    <a:pt x="368" y="211"/>
                  </a:cubicBezTo>
                  <a:cubicBezTo>
                    <a:pt x="409" y="422"/>
                    <a:pt x="325" y="1264"/>
                    <a:pt x="288" y="1475"/>
                  </a:cubicBezTo>
                  <a:cubicBezTo>
                    <a:pt x="251" y="1686"/>
                    <a:pt x="185" y="1686"/>
                    <a:pt x="144" y="1475"/>
                  </a:cubicBezTo>
                  <a:cubicBezTo>
                    <a:pt x="144" y="1475"/>
                    <a:pt x="0" y="411"/>
                    <a:pt x="40" y="21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Abgerundete rechteckige Legende 14"/>
          <p:cNvSpPr/>
          <p:nvPr/>
        </p:nvSpPr>
        <p:spPr>
          <a:xfrm>
            <a:off x="1678135" y="980728"/>
            <a:ext cx="3253960" cy="1622016"/>
          </a:xfrm>
          <a:prstGeom prst="wedgeRoundRectCallout">
            <a:avLst>
              <a:gd name="adj1" fmla="val -55673"/>
              <a:gd name="adj2" fmla="val 54585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and Concepts developed by the Top-Management Team are not implemented throughout the organization.</a:t>
            </a:r>
            <a:endParaRPr lang="en-US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0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euroweb.de/sites/default/files/blog/fehler-in-der-medienarbeit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3898293"/>
            <a:ext cx="3616541" cy="241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many Initiatives fail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47939" y="1440646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Deeper understanding in the organization is missing.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mass is not reached.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commitment – no buy-in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expertise of the employees is not retrieved.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improvement process is applied incorrectly.</a:t>
            </a:r>
          </a:p>
          <a:p>
            <a:pPr marL="342900" indent="-342900" fontAlgn="base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568" y="4149080"/>
            <a:ext cx="6177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sustainable implementation process, starting with the selection of the right projects and ending with a successful completion of the projects, is missing.</a:t>
            </a:r>
            <a:endParaRPr lang="en-U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96484" y="4106099"/>
            <a:ext cx="6264696" cy="108767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36512" y="0"/>
            <a:ext cx="9288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33265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/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matter if you plan a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Reduction Program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 Increases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a massive </a:t>
            </a:r>
            <a:r>
              <a:rPr lang="en-US" sz="28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Sales Initiative</a:t>
            </a:r>
            <a:r>
              <a:rPr lang="en-US" sz="280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6350" lvl="1"/>
            <a:endParaRPr lang="en-US" sz="28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14487" y="2924944"/>
            <a:ext cx="705678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BigStep® </a:t>
            </a:r>
            <a:r>
              <a:rPr lang="en-US" sz="2800" b="1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save a lot of time, </a:t>
            </a: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your team will be aligned </a:t>
            </a:r>
          </a:p>
          <a:p>
            <a:pPr marL="0" lvl="1" algn="ctr">
              <a:lnSpc>
                <a:spcPct val="150000"/>
              </a:lnSpc>
            </a:pPr>
            <a:r>
              <a:rPr lang="en-US" sz="2800" i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US" sz="2800" b="1" i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one workshop</a:t>
            </a:r>
            <a:endParaRPr lang="en-US" sz="2800" i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707904" y="3557334"/>
            <a:ext cx="4068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2960237" y="4868425"/>
            <a:ext cx="3483971" cy="73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0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649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77019" y="2060848"/>
            <a:ext cx="7589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BigStep® Engine you achieve an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execution rate </a:t>
            </a:r>
            <a:r>
              <a:rPr lang="en-US" sz="28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90% </a:t>
            </a: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projects and measures </a:t>
            </a:r>
            <a:r>
              <a:rPr lang="en-US" sz="2800" b="1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12 months, </a:t>
            </a:r>
            <a:r>
              <a:rPr lang="en-US" sz="28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you follow a proven implementation process. </a:t>
            </a:r>
            <a:endParaRPr lang="en-US" sz="28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1176468" y="3369972"/>
            <a:ext cx="4176464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131840" y="4077072"/>
            <a:ext cx="3528392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2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539552" y="1124744"/>
            <a:ext cx="8208912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is 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team and role based, non-hierarchical method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bottom up method (vs. top down)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group intervention workshop for up to 40 people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motivational workshop</a:t>
            </a:r>
          </a:p>
          <a:p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intelligent problem-solving-process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BigStep® Benefits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your team buy in, into your initiative in one Workshop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efficiency and effectiveness of your initiatives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Unleashes the know how of all people involved</a:t>
            </a:r>
          </a:p>
          <a:p>
            <a:pPr lvl="0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arrive at an execution quotient of measures/projects of ~ 90% within 12 months (vs. German Industry standard ~ 35%)</a:t>
            </a:r>
          </a:p>
          <a:p>
            <a:pPr marL="0" indent="0">
              <a:buNone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BigStep® Method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MCG Präsentationen 11-6-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 MCG Präsentationen 13-7-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Macintosh PowerPoint</Application>
  <PresentationFormat>Bildschirmpräsentation (4:3)</PresentationFormat>
  <Paragraphs>225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Template MCG Präsentationen 11-6-12</vt:lpstr>
      <vt:lpstr>2_Template MCG Präsentationen 13-7-12</vt:lpstr>
      <vt:lpstr>1_Larissa</vt:lpstr>
      <vt:lpstr>Method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Methode</dc:title>
  <dc:creator>Markus Gahleitner</dc:creator>
  <cp:lastModifiedBy>Dominik Grandl</cp:lastModifiedBy>
  <cp:revision>68</cp:revision>
  <dcterms:created xsi:type="dcterms:W3CDTF">2014-01-09T13:42:32Z</dcterms:created>
  <dcterms:modified xsi:type="dcterms:W3CDTF">2015-05-11T07:17:36Z</dcterms:modified>
</cp:coreProperties>
</file>