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5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3C2A6-A076-45A0-AB5D-95A791CC287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3BCD48C-3138-41EA-A027-CB95D2738A53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de-AT" sz="1800" dirty="0" smtClean="0">
              <a:solidFill>
                <a:schemeClr val="tx1"/>
              </a:solidFill>
              <a:latin typeface="Square721 BT" pitchFamily="34" charset="0"/>
            </a:rPr>
            <a:t>Personal Branding</a:t>
          </a:r>
          <a:endParaRPr lang="de-AT" sz="1800" dirty="0"/>
        </a:p>
      </dgm:t>
    </dgm:pt>
    <dgm:pt modelId="{C1F97DC7-2690-4349-8023-59B2576C5538}" type="parTrans" cxnId="{97374C06-DA88-4FA6-8016-9EA9392F8EA1}">
      <dgm:prSet/>
      <dgm:spPr/>
      <dgm:t>
        <a:bodyPr/>
        <a:lstStyle/>
        <a:p>
          <a:endParaRPr lang="de-AT" sz="1800"/>
        </a:p>
      </dgm:t>
    </dgm:pt>
    <dgm:pt modelId="{699F8DD8-22A5-4425-B96B-F61BF792EDDC}" type="sibTrans" cxnId="{97374C06-DA88-4FA6-8016-9EA9392F8EA1}">
      <dgm:prSet/>
      <dgm:spPr>
        <a:ln>
          <a:noFill/>
        </a:ln>
      </dgm:spPr>
      <dgm:t>
        <a:bodyPr/>
        <a:lstStyle/>
        <a:p>
          <a:endParaRPr lang="de-AT" sz="1800"/>
        </a:p>
      </dgm:t>
    </dgm:pt>
    <dgm:pt modelId="{E71BDDD0-9E0A-4808-B7B9-79D312D9A816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de-AT" sz="1800" dirty="0" smtClean="0">
              <a:solidFill>
                <a:schemeClr val="tx1"/>
              </a:solidFill>
              <a:latin typeface="Square721 BT" pitchFamily="34" charset="0"/>
            </a:rPr>
            <a:t>Create an Internet </a:t>
          </a:r>
          <a:r>
            <a:rPr lang="de-AT" sz="1800" dirty="0" err="1" smtClean="0">
              <a:solidFill>
                <a:schemeClr val="tx1"/>
              </a:solidFill>
              <a:latin typeface="Square721 BT" pitchFamily="34" charset="0"/>
            </a:rPr>
            <a:t>Footprint</a:t>
          </a:r>
          <a:endParaRPr lang="de-AT" sz="1800" dirty="0"/>
        </a:p>
      </dgm:t>
    </dgm:pt>
    <dgm:pt modelId="{72A9749C-AEBA-4E21-B55D-36E26C367C85}" type="parTrans" cxnId="{D750D931-0CB1-43ED-B6D3-9402F2A35E79}">
      <dgm:prSet/>
      <dgm:spPr/>
      <dgm:t>
        <a:bodyPr/>
        <a:lstStyle/>
        <a:p>
          <a:endParaRPr lang="de-AT" sz="1800"/>
        </a:p>
      </dgm:t>
    </dgm:pt>
    <dgm:pt modelId="{641A5985-9055-4AB2-BE00-481242D8F697}" type="sibTrans" cxnId="{D750D931-0CB1-43ED-B6D3-9402F2A35E79}">
      <dgm:prSet/>
      <dgm:spPr>
        <a:ln>
          <a:noFill/>
        </a:ln>
      </dgm:spPr>
      <dgm:t>
        <a:bodyPr/>
        <a:lstStyle/>
        <a:p>
          <a:endParaRPr lang="de-AT" sz="1800"/>
        </a:p>
      </dgm:t>
    </dgm:pt>
    <dgm:pt modelId="{3C1BDB5D-BCD5-4556-9252-89F5419D4E03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de-AT" sz="1800" dirty="0" err="1" smtClean="0">
              <a:solidFill>
                <a:schemeClr val="tx1"/>
              </a:solidFill>
              <a:latin typeface="Square721 BT" pitchFamily="34" charset="0"/>
            </a:rPr>
            <a:t>Enter</a:t>
          </a:r>
          <a:r>
            <a:rPr lang="de-AT" sz="1800" dirty="0" smtClean="0">
              <a:solidFill>
                <a:schemeClr val="tx1"/>
              </a:solidFill>
              <a:latin typeface="Square721 BT" pitchFamily="34" charset="0"/>
            </a:rPr>
            <a:t> </a:t>
          </a:r>
          <a:r>
            <a:rPr lang="de-AT" sz="1800" dirty="0" err="1" smtClean="0">
              <a:solidFill>
                <a:schemeClr val="tx1"/>
              </a:solidFill>
              <a:latin typeface="Square721 BT" pitchFamily="34" charset="0"/>
            </a:rPr>
            <a:t>the</a:t>
          </a:r>
          <a:r>
            <a:rPr lang="de-AT" sz="1800" dirty="0" smtClean="0">
              <a:solidFill>
                <a:schemeClr val="tx1"/>
              </a:solidFill>
              <a:latin typeface="Square721 BT" pitchFamily="34" charset="0"/>
            </a:rPr>
            <a:t> </a:t>
          </a:r>
          <a:r>
            <a:rPr lang="de-AT" sz="1800" dirty="0" err="1" smtClean="0">
              <a:solidFill>
                <a:schemeClr val="tx1"/>
              </a:solidFill>
              <a:latin typeface="Square721 BT" pitchFamily="34" charset="0"/>
            </a:rPr>
            <a:t>Conversation</a:t>
          </a:r>
          <a:endParaRPr lang="de-AT" sz="1800" dirty="0"/>
        </a:p>
      </dgm:t>
    </dgm:pt>
    <dgm:pt modelId="{943CA29A-F297-4820-9AB3-822EBCF09460}" type="parTrans" cxnId="{1D320714-FF38-4504-9F48-CD43C3C149FF}">
      <dgm:prSet/>
      <dgm:spPr/>
      <dgm:t>
        <a:bodyPr/>
        <a:lstStyle/>
        <a:p>
          <a:endParaRPr lang="de-AT" sz="1800"/>
        </a:p>
      </dgm:t>
    </dgm:pt>
    <dgm:pt modelId="{9E8E88D7-A582-42C6-8143-0EE8052A9339}" type="sibTrans" cxnId="{1D320714-FF38-4504-9F48-CD43C3C149FF}">
      <dgm:prSet/>
      <dgm:spPr>
        <a:ln>
          <a:noFill/>
        </a:ln>
      </dgm:spPr>
      <dgm:t>
        <a:bodyPr/>
        <a:lstStyle/>
        <a:p>
          <a:endParaRPr lang="de-AT" sz="1800"/>
        </a:p>
      </dgm:t>
    </dgm:pt>
    <dgm:pt modelId="{5DD00930-8ABF-4CE6-96CC-7B604C5274B1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de-AT" sz="1800" dirty="0" err="1" smtClean="0">
              <a:solidFill>
                <a:schemeClr val="tx1"/>
              </a:solidFill>
              <a:latin typeface="Square721 BT" pitchFamily="34" charset="0"/>
            </a:rPr>
            <a:t>Positioning</a:t>
          </a:r>
          <a:r>
            <a:rPr lang="de-AT" sz="1800" dirty="0" smtClean="0">
              <a:solidFill>
                <a:schemeClr val="tx1"/>
              </a:solidFill>
              <a:latin typeface="Square721 BT" pitchFamily="34" charset="0"/>
            </a:rPr>
            <a:t> </a:t>
          </a:r>
          <a:r>
            <a:rPr lang="de-AT" sz="1800" dirty="0" err="1" smtClean="0">
              <a:solidFill>
                <a:schemeClr val="tx1"/>
              </a:solidFill>
              <a:latin typeface="Square721 BT" pitchFamily="34" charset="0"/>
            </a:rPr>
            <a:t>the</a:t>
          </a:r>
          <a:r>
            <a:rPr lang="de-AT" sz="1800" dirty="0" smtClean="0">
              <a:solidFill>
                <a:schemeClr val="tx1"/>
              </a:solidFill>
              <a:latin typeface="Square721 BT" pitchFamily="34" charset="0"/>
            </a:rPr>
            <a:t> Expert</a:t>
          </a:r>
          <a:endParaRPr lang="de-AT" sz="1800" dirty="0"/>
        </a:p>
      </dgm:t>
    </dgm:pt>
    <dgm:pt modelId="{8248EE73-369A-43E1-B07E-1ACFC49BF5A6}" type="parTrans" cxnId="{F32D6B04-E803-49D3-8B8E-4AD20975118C}">
      <dgm:prSet/>
      <dgm:spPr/>
      <dgm:t>
        <a:bodyPr/>
        <a:lstStyle/>
        <a:p>
          <a:endParaRPr lang="de-AT" sz="1800"/>
        </a:p>
      </dgm:t>
    </dgm:pt>
    <dgm:pt modelId="{016F487A-5692-406A-B95C-A20704A802A5}" type="sibTrans" cxnId="{F32D6B04-E803-49D3-8B8E-4AD20975118C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de-AT" sz="1800"/>
        </a:p>
      </dgm:t>
    </dgm:pt>
    <dgm:pt modelId="{B0C70D57-45C0-45C3-810A-829E5A73BE9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de-AT" sz="1800" dirty="0" smtClean="0">
              <a:solidFill>
                <a:schemeClr val="tx1"/>
              </a:solidFill>
              <a:latin typeface="Square721 BT" pitchFamily="34" charset="0"/>
            </a:rPr>
            <a:t>Understanding </a:t>
          </a:r>
          <a:r>
            <a:rPr lang="de-AT" sz="1800" dirty="0" err="1" smtClean="0">
              <a:solidFill>
                <a:schemeClr val="tx1"/>
              </a:solidFill>
              <a:latin typeface="Square721 BT" pitchFamily="34" charset="0"/>
            </a:rPr>
            <a:t>your</a:t>
          </a:r>
          <a:r>
            <a:rPr lang="de-AT" sz="1800" dirty="0" smtClean="0">
              <a:solidFill>
                <a:schemeClr val="tx1"/>
              </a:solidFill>
              <a:latin typeface="Square721 BT" pitchFamily="34" charset="0"/>
            </a:rPr>
            <a:t> Space</a:t>
          </a:r>
          <a:endParaRPr lang="de-AT" sz="1800" dirty="0"/>
        </a:p>
      </dgm:t>
    </dgm:pt>
    <dgm:pt modelId="{2D49BE7B-938D-4530-8E02-EB00FD310102}" type="parTrans" cxnId="{2037DF95-42FD-497B-BD48-A9DED3152D03}">
      <dgm:prSet/>
      <dgm:spPr/>
      <dgm:t>
        <a:bodyPr/>
        <a:lstStyle/>
        <a:p>
          <a:endParaRPr lang="de-AT" sz="1800"/>
        </a:p>
      </dgm:t>
    </dgm:pt>
    <dgm:pt modelId="{CB255EC6-31D5-46F1-814F-11C5A89FFE41}" type="sibTrans" cxnId="{2037DF95-42FD-497B-BD48-A9DED3152D03}">
      <dgm:prSet/>
      <dgm:spPr>
        <a:ln>
          <a:noFill/>
        </a:ln>
      </dgm:spPr>
      <dgm:t>
        <a:bodyPr/>
        <a:lstStyle/>
        <a:p>
          <a:endParaRPr lang="de-AT" sz="1800"/>
        </a:p>
      </dgm:t>
    </dgm:pt>
    <dgm:pt modelId="{19DDF29F-428A-4FCA-A0EB-D81E3B712646}" type="pres">
      <dgm:prSet presAssocID="{C413C2A6-A076-45A0-AB5D-95A791CC28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CB9B41B1-EBA4-4C9D-9C1E-482B79722E94}" type="pres">
      <dgm:prSet presAssocID="{63BCD48C-3138-41EA-A027-CB95D2738A53}" presName="node" presStyleLbl="node1" presStyleIdx="0" presStyleCnt="5" custScaleX="115678" custRadScaleRad="84127" custRadScaleInc="1659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EB15302-DAB2-4E1D-A6E5-87D2B396BC47}" type="pres">
      <dgm:prSet presAssocID="{63BCD48C-3138-41EA-A027-CB95D2738A53}" presName="spNode" presStyleCnt="0"/>
      <dgm:spPr/>
    </dgm:pt>
    <dgm:pt modelId="{FD404AEA-2AD7-458A-8704-67718371E916}" type="pres">
      <dgm:prSet presAssocID="{699F8DD8-22A5-4425-B96B-F61BF792EDDC}" presName="sibTrans" presStyleLbl="sibTrans1D1" presStyleIdx="0" presStyleCnt="5"/>
      <dgm:spPr/>
      <dgm:t>
        <a:bodyPr/>
        <a:lstStyle/>
        <a:p>
          <a:endParaRPr lang="de-AT"/>
        </a:p>
      </dgm:t>
    </dgm:pt>
    <dgm:pt modelId="{6116467C-F272-4DB8-8440-17D8192574CB}" type="pres">
      <dgm:prSet presAssocID="{E71BDDD0-9E0A-4808-B7B9-79D312D9A816}" presName="node" presStyleLbl="node1" presStyleIdx="1" presStyleCnt="5" custScaleX="115678" custRadScaleRad="110363" custRadScaleInc="2791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B1B5BA3-5DB9-4FCB-AFF1-2C55580C3200}" type="pres">
      <dgm:prSet presAssocID="{E71BDDD0-9E0A-4808-B7B9-79D312D9A816}" presName="spNode" presStyleCnt="0"/>
      <dgm:spPr/>
    </dgm:pt>
    <dgm:pt modelId="{AB4C9AA2-98BE-4420-A06A-C2BC8AF7AFE2}" type="pres">
      <dgm:prSet presAssocID="{641A5985-9055-4AB2-BE00-481242D8F697}" presName="sibTrans" presStyleLbl="sibTrans1D1" presStyleIdx="1" presStyleCnt="5"/>
      <dgm:spPr/>
      <dgm:t>
        <a:bodyPr/>
        <a:lstStyle/>
        <a:p>
          <a:endParaRPr lang="de-AT"/>
        </a:p>
      </dgm:t>
    </dgm:pt>
    <dgm:pt modelId="{560DA04B-FD23-49BF-8FFE-F71933D58619}" type="pres">
      <dgm:prSet presAssocID="{3C1BDB5D-BCD5-4556-9252-89F5419D4E03}" presName="node" presStyleLbl="node1" presStyleIdx="2" presStyleCnt="5" custScaleX="115611" custRadScaleRad="87616" custRadScaleInc="-3014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6E91B7E-D0B9-4F78-ACCF-BF8AFE074E22}" type="pres">
      <dgm:prSet presAssocID="{3C1BDB5D-BCD5-4556-9252-89F5419D4E03}" presName="spNode" presStyleCnt="0"/>
      <dgm:spPr/>
    </dgm:pt>
    <dgm:pt modelId="{A294FB73-321E-4C2A-A559-ABD42DBF85D5}" type="pres">
      <dgm:prSet presAssocID="{9E8E88D7-A582-42C6-8143-0EE8052A9339}" presName="sibTrans" presStyleLbl="sibTrans1D1" presStyleIdx="2" presStyleCnt="5"/>
      <dgm:spPr/>
      <dgm:t>
        <a:bodyPr/>
        <a:lstStyle/>
        <a:p>
          <a:endParaRPr lang="de-AT"/>
        </a:p>
      </dgm:t>
    </dgm:pt>
    <dgm:pt modelId="{B82D4C46-9483-4406-808F-581D1D6A02EC}" type="pres">
      <dgm:prSet presAssocID="{5DD00930-8ABF-4CE6-96CC-7B604C5274B1}" presName="node" presStyleLbl="node1" presStyleIdx="3" presStyleCnt="5" custScaleX="115678" custRadScaleRad="80082" custRadScaleInc="477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2AC9E10-BD80-4035-9225-D360A296A256}" type="pres">
      <dgm:prSet presAssocID="{5DD00930-8ABF-4CE6-96CC-7B604C5274B1}" presName="spNode" presStyleCnt="0"/>
      <dgm:spPr/>
    </dgm:pt>
    <dgm:pt modelId="{5FAA6E30-943E-4B27-81F9-B67D9F6B6A50}" type="pres">
      <dgm:prSet presAssocID="{016F487A-5692-406A-B95C-A20704A802A5}" presName="sibTrans" presStyleLbl="sibTrans1D1" presStyleIdx="3" presStyleCnt="5"/>
      <dgm:spPr/>
      <dgm:t>
        <a:bodyPr/>
        <a:lstStyle/>
        <a:p>
          <a:endParaRPr lang="de-AT"/>
        </a:p>
      </dgm:t>
    </dgm:pt>
    <dgm:pt modelId="{541A5A2E-1DFC-490D-83D1-7C13ECC1F856}" type="pres">
      <dgm:prSet presAssocID="{B0C70D57-45C0-45C3-810A-829E5A73BE9C}" presName="node" presStyleLbl="node1" presStyleIdx="4" presStyleCnt="5" custScaleX="115678" custRadScaleRad="108763" custRadScaleInc="-3181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336EF17-9B06-444D-8AD3-B2234FB0F774}" type="pres">
      <dgm:prSet presAssocID="{B0C70D57-45C0-45C3-810A-829E5A73BE9C}" presName="spNode" presStyleCnt="0"/>
      <dgm:spPr/>
    </dgm:pt>
    <dgm:pt modelId="{07DBA490-0B22-401B-8EDD-80D4F79F829B}" type="pres">
      <dgm:prSet presAssocID="{CB255EC6-31D5-46F1-814F-11C5A89FFE41}" presName="sibTrans" presStyleLbl="sibTrans1D1" presStyleIdx="4" presStyleCnt="5"/>
      <dgm:spPr/>
      <dgm:t>
        <a:bodyPr/>
        <a:lstStyle/>
        <a:p>
          <a:endParaRPr lang="de-AT"/>
        </a:p>
      </dgm:t>
    </dgm:pt>
  </dgm:ptLst>
  <dgm:cxnLst>
    <dgm:cxn modelId="{D8045B83-8859-4A0B-97BC-D7E4BBC73B87}" type="presOf" srcId="{B0C70D57-45C0-45C3-810A-829E5A73BE9C}" destId="{541A5A2E-1DFC-490D-83D1-7C13ECC1F856}" srcOrd="0" destOrd="0" presId="urn:microsoft.com/office/officeart/2005/8/layout/cycle6"/>
    <dgm:cxn modelId="{2EA23705-EE07-4E87-9DDE-7C7663ABD4BE}" type="presOf" srcId="{C413C2A6-A076-45A0-AB5D-95A791CC287F}" destId="{19DDF29F-428A-4FCA-A0EB-D81E3B712646}" srcOrd="0" destOrd="0" presId="urn:microsoft.com/office/officeart/2005/8/layout/cycle6"/>
    <dgm:cxn modelId="{F32D6B04-E803-49D3-8B8E-4AD20975118C}" srcId="{C413C2A6-A076-45A0-AB5D-95A791CC287F}" destId="{5DD00930-8ABF-4CE6-96CC-7B604C5274B1}" srcOrd="3" destOrd="0" parTransId="{8248EE73-369A-43E1-B07E-1ACFC49BF5A6}" sibTransId="{016F487A-5692-406A-B95C-A20704A802A5}"/>
    <dgm:cxn modelId="{5E0B23B6-B1C3-43EF-8750-44B56B6FDBCC}" type="presOf" srcId="{5DD00930-8ABF-4CE6-96CC-7B604C5274B1}" destId="{B82D4C46-9483-4406-808F-581D1D6A02EC}" srcOrd="0" destOrd="0" presId="urn:microsoft.com/office/officeart/2005/8/layout/cycle6"/>
    <dgm:cxn modelId="{A2E595D4-5D5C-482B-B847-F6224E28098A}" type="presOf" srcId="{016F487A-5692-406A-B95C-A20704A802A5}" destId="{5FAA6E30-943E-4B27-81F9-B67D9F6B6A50}" srcOrd="0" destOrd="0" presId="urn:microsoft.com/office/officeart/2005/8/layout/cycle6"/>
    <dgm:cxn modelId="{2037DF95-42FD-497B-BD48-A9DED3152D03}" srcId="{C413C2A6-A076-45A0-AB5D-95A791CC287F}" destId="{B0C70D57-45C0-45C3-810A-829E5A73BE9C}" srcOrd="4" destOrd="0" parTransId="{2D49BE7B-938D-4530-8E02-EB00FD310102}" sibTransId="{CB255EC6-31D5-46F1-814F-11C5A89FFE41}"/>
    <dgm:cxn modelId="{1D320714-FF38-4504-9F48-CD43C3C149FF}" srcId="{C413C2A6-A076-45A0-AB5D-95A791CC287F}" destId="{3C1BDB5D-BCD5-4556-9252-89F5419D4E03}" srcOrd="2" destOrd="0" parTransId="{943CA29A-F297-4820-9AB3-822EBCF09460}" sibTransId="{9E8E88D7-A582-42C6-8143-0EE8052A9339}"/>
    <dgm:cxn modelId="{A0ED486A-9EE1-4C8F-9B56-0BEAAF492208}" type="presOf" srcId="{63BCD48C-3138-41EA-A027-CB95D2738A53}" destId="{CB9B41B1-EBA4-4C9D-9C1E-482B79722E94}" srcOrd="0" destOrd="0" presId="urn:microsoft.com/office/officeart/2005/8/layout/cycle6"/>
    <dgm:cxn modelId="{2450FD69-C696-43EC-B5CB-4088D2E0E41F}" type="presOf" srcId="{699F8DD8-22A5-4425-B96B-F61BF792EDDC}" destId="{FD404AEA-2AD7-458A-8704-67718371E916}" srcOrd="0" destOrd="0" presId="urn:microsoft.com/office/officeart/2005/8/layout/cycle6"/>
    <dgm:cxn modelId="{30E0589C-84DA-40A0-B0C8-6BAE564695F4}" type="presOf" srcId="{E71BDDD0-9E0A-4808-B7B9-79D312D9A816}" destId="{6116467C-F272-4DB8-8440-17D8192574CB}" srcOrd="0" destOrd="0" presId="urn:microsoft.com/office/officeart/2005/8/layout/cycle6"/>
    <dgm:cxn modelId="{D750D931-0CB1-43ED-B6D3-9402F2A35E79}" srcId="{C413C2A6-A076-45A0-AB5D-95A791CC287F}" destId="{E71BDDD0-9E0A-4808-B7B9-79D312D9A816}" srcOrd="1" destOrd="0" parTransId="{72A9749C-AEBA-4E21-B55D-36E26C367C85}" sibTransId="{641A5985-9055-4AB2-BE00-481242D8F697}"/>
    <dgm:cxn modelId="{5D3AA789-8DB7-417E-882C-08766BB38C5F}" type="presOf" srcId="{CB255EC6-31D5-46F1-814F-11C5A89FFE41}" destId="{07DBA490-0B22-401B-8EDD-80D4F79F829B}" srcOrd="0" destOrd="0" presId="urn:microsoft.com/office/officeart/2005/8/layout/cycle6"/>
    <dgm:cxn modelId="{09348113-51E9-4943-9DC4-63FBC95EB7AD}" type="presOf" srcId="{3C1BDB5D-BCD5-4556-9252-89F5419D4E03}" destId="{560DA04B-FD23-49BF-8FFE-F71933D58619}" srcOrd="0" destOrd="0" presId="urn:microsoft.com/office/officeart/2005/8/layout/cycle6"/>
    <dgm:cxn modelId="{97374C06-DA88-4FA6-8016-9EA9392F8EA1}" srcId="{C413C2A6-A076-45A0-AB5D-95A791CC287F}" destId="{63BCD48C-3138-41EA-A027-CB95D2738A53}" srcOrd="0" destOrd="0" parTransId="{C1F97DC7-2690-4349-8023-59B2576C5538}" sibTransId="{699F8DD8-22A5-4425-B96B-F61BF792EDDC}"/>
    <dgm:cxn modelId="{CF5E27BA-C07B-43D1-8C07-7219C5BC5C83}" type="presOf" srcId="{641A5985-9055-4AB2-BE00-481242D8F697}" destId="{AB4C9AA2-98BE-4420-A06A-C2BC8AF7AFE2}" srcOrd="0" destOrd="0" presId="urn:microsoft.com/office/officeart/2005/8/layout/cycle6"/>
    <dgm:cxn modelId="{C9A4C88C-9A37-4A6D-8B25-A8E31409D43E}" type="presOf" srcId="{9E8E88D7-A582-42C6-8143-0EE8052A9339}" destId="{A294FB73-321E-4C2A-A559-ABD42DBF85D5}" srcOrd="0" destOrd="0" presId="urn:microsoft.com/office/officeart/2005/8/layout/cycle6"/>
    <dgm:cxn modelId="{7D56FCB7-BFB0-4EDE-B9FD-BD7021ACB3D6}" type="presParOf" srcId="{19DDF29F-428A-4FCA-A0EB-D81E3B712646}" destId="{CB9B41B1-EBA4-4C9D-9C1E-482B79722E94}" srcOrd="0" destOrd="0" presId="urn:microsoft.com/office/officeart/2005/8/layout/cycle6"/>
    <dgm:cxn modelId="{598F267E-C274-4A2E-BF0C-A0639DD53564}" type="presParOf" srcId="{19DDF29F-428A-4FCA-A0EB-D81E3B712646}" destId="{5EB15302-DAB2-4E1D-A6E5-87D2B396BC47}" srcOrd="1" destOrd="0" presId="urn:microsoft.com/office/officeart/2005/8/layout/cycle6"/>
    <dgm:cxn modelId="{DD0B1798-6F28-412A-A23D-C84051C4C760}" type="presParOf" srcId="{19DDF29F-428A-4FCA-A0EB-D81E3B712646}" destId="{FD404AEA-2AD7-458A-8704-67718371E916}" srcOrd="2" destOrd="0" presId="urn:microsoft.com/office/officeart/2005/8/layout/cycle6"/>
    <dgm:cxn modelId="{282A4A82-2FF3-44AB-ABFC-D73E748CE3B4}" type="presParOf" srcId="{19DDF29F-428A-4FCA-A0EB-D81E3B712646}" destId="{6116467C-F272-4DB8-8440-17D8192574CB}" srcOrd="3" destOrd="0" presId="urn:microsoft.com/office/officeart/2005/8/layout/cycle6"/>
    <dgm:cxn modelId="{A31089E6-1663-4DFD-9FA9-3A7D0A82105C}" type="presParOf" srcId="{19DDF29F-428A-4FCA-A0EB-D81E3B712646}" destId="{9B1B5BA3-5DB9-4FCB-AFF1-2C55580C3200}" srcOrd="4" destOrd="0" presId="urn:microsoft.com/office/officeart/2005/8/layout/cycle6"/>
    <dgm:cxn modelId="{D4D823A4-844A-4231-AF22-3F54CB74F019}" type="presParOf" srcId="{19DDF29F-428A-4FCA-A0EB-D81E3B712646}" destId="{AB4C9AA2-98BE-4420-A06A-C2BC8AF7AFE2}" srcOrd="5" destOrd="0" presId="urn:microsoft.com/office/officeart/2005/8/layout/cycle6"/>
    <dgm:cxn modelId="{4CC8BF53-4FB3-4453-A3DC-4735FEC7E714}" type="presParOf" srcId="{19DDF29F-428A-4FCA-A0EB-D81E3B712646}" destId="{560DA04B-FD23-49BF-8FFE-F71933D58619}" srcOrd="6" destOrd="0" presId="urn:microsoft.com/office/officeart/2005/8/layout/cycle6"/>
    <dgm:cxn modelId="{92A8247F-6AB5-49AC-8D16-4BEF3D55AA47}" type="presParOf" srcId="{19DDF29F-428A-4FCA-A0EB-D81E3B712646}" destId="{36E91B7E-D0B9-4F78-ACCF-BF8AFE074E22}" srcOrd="7" destOrd="0" presId="urn:microsoft.com/office/officeart/2005/8/layout/cycle6"/>
    <dgm:cxn modelId="{5A876D74-6E13-4A7D-90B7-45727884A24F}" type="presParOf" srcId="{19DDF29F-428A-4FCA-A0EB-D81E3B712646}" destId="{A294FB73-321E-4C2A-A559-ABD42DBF85D5}" srcOrd="8" destOrd="0" presId="urn:microsoft.com/office/officeart/2005/8/layout/cycle6"/>
    <dgm:cxn modelId="{EF9D2A1C-13BD-4CDF-B438-D3C8F3982717}" type="presParOf" srcId="{19DDF29F-428A-4FCA-A0EB-D81E3B712646}" destId="{B82D4C46-9483-4406-808F-581D1D6A02EC}" srcOrd="9" destOrd="0" presId="urn:microsoft.com/office/officeart/2005/8/layout/cycle6"/>
    <dgm:cxn modelId="{1FC7ADCB-1014-484B-B939-18093F72CFB1}" type="presParOf" srcId="{19DDF29F-428A-4FCA-A0EB-D81E3B712646}" destId="{F2AC9E10-BD80-4035-9225-D360A296A256}" srcOrd="10" destOrd="0" presId="urn:microsoft.com/office/officeart/2005/8/layout/cycle6"/>
    <dgm:cxn modelId="{AB77AA62-C48C-4837-B873-347AFB05224E}" type="presParOf" srcId="{19DDF29F-428A-4FCA-A0EB-D81E3B712646}" destId="{5FAA6E30-943E-4B27-81F9-B67D9F6B6A50}" srcOrd="11" destOrd="0" presId="urn:microsoft.com/office/officeart/2005/8/layout/cycle6"/>
    <dgm:cxn modelId="{305C5FE8-41C8-4B12-BB54-1ECC78954BE6}" type="presParOf" srcId="{19DDF29F-428A-4FCA-A0EB-D81E3B712646}" destId="{541A5A2E-1DFC-490D-83D1-7C13ECC1F856}" srcOrd="12" destOrd="0" presId="urn:microsoft.com/office/officeart/2005/8/layout/cycle6"/>
    <dgm:cxn modelId="{97AAE723-F024-473F-8EE6-CF7FBEC7D56C}" type="presParOf" srcId="{19DDF29F-428A-4FCA-A0EB-D81E3B712646}" destId="{8336EF17-9B06-444D-8AD3-B2234FB0F774}" srcOrd="13" destOrd="0" presId="urn:microsoft.com/office/officeart/2005/8/layout/cycle6"/>
    <dgm:cxn modelId="{2DC1CD1E-825F-4E1A-A699-F9124A190D2A}" type="presParOf" srcId="{19DDF29F-428A-4FCA-A0EB-D81E3B712646}" destId="{07DBA490-0B22-401B-8EDD-80D4F79F829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41B1-EBA4-4C9D-9C1E-482B79722E94}">
      <dsp:nvSpPr>
        <dsp:cNvPr id="0" name=""/>
        <dsp:cNvSpPr/>
      </dsp:nvSpPr>
      <dsp:spPr>
        <a:xfrm>
          <a:off x="2960226" y="362619"/>
          <a:ext cx="1997992" cy="1122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>
              <a:solidFill>
                <a:schemeClr val="tx1"/>
              </a:solidFill>
              <a:latin typeface="Square721 BT" pitchFamily="34" charset="0"/>
            </a:rPr>
            <a:t>Personal Branding</a:t>
          </a:r>
          <a:endParaRPr lang="de-AT" sz="1800" kern="1200" dirty="0"/>
        </a:p>
      </dsp:txBody>
      <dsp:txXfrm>
        <a:off x="3015031" y="417424"/>
        <a:ext cx="1888382" cy="1013070"/>
      </dsp:txXfrm>
    </dsp:sp>
    <dsp:sp modelId="{FD404AEA-2AD7-458A-8704-67718371E916}">
      <dsp:nvSpPr>
        <dsp:cNvPr id="0" name=""/>
        <dsp:cNvSpPr/>
      </dsp:nvSpPr>
      <dsp:spPr>
        <a:xfrm>
          <a:off x="2441333" y="1278452"/>
          <a:ext cx="4483515" cy="4483515"/>
        </a:xfrm>
        <a:custGeom>
          <a:avLst/>
          <a:gdLst/>
          <a:ahLst/>
          <a:cxnLst/>
          <a:rect l="0" t="0" r="0" b="0"/>
          <a:pathLst>
            <a:path>
              <a:moveTo>
                <a:pt x="2528839" y="18457"/>
              </a:moveTo>
              <a:arcTo wR="2241757" hR="2241757" stAng="16641453" swAng="1833728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6467C-F272-4DB8-8440-17D8192574CB}">
      <dsp:nvSpPr>
        <dsp:cNvPr id="0" name=""/>
        <dsp:cNvSpPr/>
      </dsp:nvSpPr>
      <dsp:spPr>
        <a:xfrm>
          <a:off x="5255365" y="1759177"/>
          <a:ext cx="1997992" cy="1122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>
              <a:solidFill>
                <a:schemeClr val="tx1"/>
              </a:solidFill>
              <a:latin typeface="Square721 BT" pitchFamily="34" charset="0"/>
            </a:rPr>
            <a:t>Create an Internet </a:t>
          </a:r>
          <a:r>
            <a:rPr lang="de-AT" sz="1800" kern="1200" dirty="0" err="1" smtClean="0">
              <a:solidFill>
                <a:schemeClr val="tx1"/>
              </a:solidFill>
              <a:latin typeface="Square721 BT" pitchFamily="34" charset="0"/>
            </a:rPr>
            <a:t>Footprint</a:t>
          </a:r>
          <a:endParaRPr lang="de-AT" sz="1800" kern="1200" dirty="0"/>
        </a:p>
      </dsp:txBody>
      <dsp:txXfrm>
        <a:off x="5310170" y="1813982"/>
        <a:ext cx="1888382" cy="1013070"/>
      </dsp:txXfrm>
    </dsp:sp>
    <dsp:sp modelId="{AB4C9AA2-98BE-4420-A06A-C2BC8AF7AFE2}">
      <dsp:nvSpPr>
        <dsp:cNvPr id="0" name=""/>
        <dsp:cNvSpPr/>
      </dsp:nvSpPr>
      <dsp:spPr>
        <a:xfrm>
          <a:off x="2082898" y="-417716"/>
          <a:ext cx="4483515" cy="4483515"/>
        </a:xfrm>
        <a:custGeom>
          <a:avLst/>
          <a:gdLst/>
          <a:ahLst/>
          <a:cxnLst/>
          <a:rect l="0" t="0" r="0" b="0"/>
          <a:pathLst>
            <a:path>
              <a:moveTo>
                <a:pt x="4213193" y="3308958"/>
              </a:moveTo>
              <a:arcTo wR="2241757" hR="2241757" stAng="1705685" swAng="1617307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DA04B-FD23-49BF-8FFE-F71933D58619}">
      <dsp:nvSpPr>
        <dsp:cNvPr id="0" name=""/>
        <dsp:cNvSpPr/>
      </dsp:nvSpPr>
      <dsp:spPr>
        <a:xfrm>
          <a:off x="4175247" y="3674973"/>
          <a:ext cx="1996834" cy="1122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err="1" smtClean="0">
              <a:solidFill>
                <a:schemeClr val="tx1"/>
              </a:solidFill>
              <a:latin typeface="Square721 BT" pitchFamily="34" charset="0"/>
            </a:rPr>
            <a:t>Enter</a:t>
          </a:r>
          <a:r>
            <a:rPr lang="de-AT" sz="1800" kern="1200" dirty="0" smtClean="0">
              <a:solidFill>
                <a:schemeClr val="tx1"/>
              </a:solidFill>
              <a:latin typeface="Square721 BT" pitchFamily="34" charset="0"/>
            </a:rPr>
            <a:t> </a:t>
          </a:r>
          <a:r>
            <a:rPr lang="de-AT" sz="1800" kern="1200" dirty="0" err="1" smtClean="0">
              <a:solidFill>
                <a:schemeClr val="tx1"/>
              </a:solidFill>
              <a:latin typeface="Square721 BT" pitchFamily="34" charset="0"/>
            </a:rPr>
            <a:t>the</a:t>
          </a:r>
          <a:r>
            <a:rPr lang="de-AT" sz="1800" kern="1200" dirty="0" smtClean="0">
              <a:solidFill>
                <a:schemeClr val="tx1"/>
              </a:solidFill>
              <a:latin typeface="Square721 BT" pitchFamily="34" charset="0"/>
            </a:rPr>
            <a:t> </a:t>
          </a:r>
          <a:r>
            <a:rPr lang="de-AT" sz="1800" kern="1200" dirty="0" err="1" smtClean="0">
              <a:solidFill>
                <a:schemeClr val="tx1"/>
              </a:solidFill>
              <a:latin typeface="Square721 BT" pitchFamily="34" charset="0"/>
            </a:rPr>
            <a:t>Conversation</a:t>
          </a:r>
          <a:endParaRPr lang="de-AT" sz="1800" kern="1200" dirty="0"/>
        </a:p>
      </dsp:txBody>
      <dsp:txXfrm>
        <a:off x="4230052" y="3729778"/>
        <a:ext cx="1887224" cy="1013070"/>
      </dsp:txXfrm>
    </dsp:sp>
    <dsp:sp modelId="{A294FB73-321E-4C2A-A559-ABD42DBF85D5}">
      <dsp:nvSpPr>
        <dsp:cNvPr id="0" name=""/>
        <dsp:cNvSpPr/>
      </dsp:nvSpPr>
      <dsp:spPr>
        <a:xfrm>
          <a:off x="2405021" y="305211"/>
          <a:ext cx="4483515" cy="4483515"/>
        </a:xfrm>
        <a:custGeom>
          <a:avLst/>
          <a:gdLst/>
          <a:ahLst/>
          <a:cxnLst/>
          <a:rect l="0" t="0" r="0" b="0"/>
          <a:pathLst>
            <a:path>
              <a:moveTo>
                <a:pt x="1765786" y="4432403"/>
              </a:moveTo>
              <a:arcTo wR="2241757" hR="2241757" stAng="6135503" swAng="683742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D4C46-9483-4406-808F-581D1D6A02EC}">
      <dsp:nvSpPr>
        <dsp:cNvPr id="0" name=""/>
        <dsp:cNvSpPr/>
      </dsp:nvSpPr>
      <dsp:spPr>
        <a:xfrm>
          <a:off x="1745204" y="3674977"/>
          <a:ext cx="1997992" cy="1122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err="1" smtClean="0">
              <a:solidFill>
                <a:schemeClr val="tx1"/>
              </a:solidFill>
              <a:latin typeface="Square721 BT" pitchFamily="34" charset="0"/>
            </a:rPr>
            <a:t>Positioning</a:t>
          </a:r>
          <a:r>
            <a:rPr lang="de-AT" sz="1800" kern="1200" dirty="0" smtClean="0">
              <a:solidFill>
                <a:schemeClr val="tx1"/>
              </a:solidFill>
              <a:latin typeface="Square721 BT" pitchFamily="34" charset="0"/>
            </a:rPr>
            <a:t> </a:t>
          </a:r>
          <a:r>
            <a:rPr lang="de-AT" sz="1800" kern="1200" dirty="0" err="1" smtClean="0">
              <a:solidFill>
                <a:schemeClr val="tx1"/>
              </a:solidFill>
              <a:latin typeface="Square721 BT" pitchFamily="34" charset="0"/>
            </a:rPr>
            <a:t>the</a:t>
          </a:r>
          <a:r>
            <a:rPr lang="de-AT" sz="1800" kern="1200" dirty="0" smtClean="0">
              <a:solidFill>
                <a:schemeClr val="tx1"/>
              </a:solidFill>
              <a:latin typeface="Square721 BT" pitchFamily="34" charset="0"/>
            </a:rPr>
            <a:t> Expert</a:t>
          </a:r>
          <a:endParaRPr lang="de-AT" sz="1800" kern="1200" dirty="0"/>
        </a:p>
      </dsp:txBody>
      <dsp:txXfrm>
        <a:off x="1800009" y="3729782"/>
        <a:ext cx="1888382" cy="1013070"/>
      </dsp:txXfrm>
    </dsp:sp>
    <dsp:sp modelId="{5FAA6E30-943E-4B27-81F9-B67D9F6B6A50}">
      <dsp:nvSpPr>
        <dsp:cNvPr id="0" name=""/>
        <dsp:cNvSpPr/>
      </dsp:nvSpPr>
      <dsp:spPr>
        <a:xfrm>
          <a:off x="1000851" y="-580594"/>
          <a:ext cx="4483515" cy="4483515"/>
        </a:xfrm>
        <a:custGeom>
          <a:avLst/>
          <a:gdLst/>
          <a:ahLst/>
          <a:cxnLst/>
          <a:rect l="0" t="0" r="0" b="0"/>
          <a:pathLst>
            <a:path>
              <a:moveTo>
                <a:pt x="1246606" y="4250526"/>
              </a:moveTo>
              <a:arcTo wR="2241757" hR="2241757" stAng="6981238" swAng="1736598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A5A2E-1DFC-490D-83D1-7C13ECC1F856}">
      <dsp:nvSpPr>
        <dsp:cNvPr id="0" name=""/>
        <dsp:cNvSpPr/>
      </dsp:nvSpPr>
      <dsp:spPr>
        <a:xfrm>
          <a:off x="430838" y="1805347"/>
          <a:ext cx="1997992" cy="1122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>
              <a:solidFill>
                <a:schemeClr val="tx1"/>
              </a:solidFill>
              <a:latin typeface="Square721 BT" pitchFamily="34" charset="0"/>
            </a:rPr>
            <a:t>Understanding </a:t>
          </a:r>
          <a:r>
            <a:rPr lang="de-AT" sz="1800" kern="1200" dirty="0" err="1" smtClean="0">
              <a:solidFill>
                <a:schemeClr val="tx1"/>
              </a:solidFill>
              <a:latin typeface="Square721 BT" pitchFamily="34" charset="0"/>
            </a:rPr>
            <a:t>your</a:t>
          </a:r>
          <a:r>
            <a:rPr lang="de-AT" sz="1800" kern="1200" dirty="0" smtClean="0">
              <a:solidFill>
                <a:schemeClr val="tx1"/>
              </a:solidFill>
              <a:latin typeface="Square721 BT" pitchFamily="34" charset="0"/>
            </a:rPr>
            <a:t> Space</a:t>
          </a:r>
          <a:endParaRPr lang="de-AT" sz="1800" kern="1200" dirty="0"/>
        </a:p>
      </dsp:txBody>
      <dsp:txXfrm>
        <a:off x="485643" y="1860152"/>
        <a:ext cx="1888382" cy="1013070"/>
      </dsp:txXfrm>
    </dsp:sp>
    <dsp:sp modelId="{07DBA490-0B22-401B-8EDD-80D4F79F829B}">
      <dsp:nvSpPr>
        <dsp:cNvPr id="0" name=""/>
        <dsp:cNvSpPr/>
      </dsp:nvSpPr>
      <dsp:spPr>
        <a:xfrm>
          <a:off x="980333" y="1115697"/>
          <a:ext cx="4483515" cy="4483515"/>
        </a:xfrm>
        <a:custGeom>
          <a:avLst/>
          <a:gdLst/>
          <a:ahLst/>
          <a:cxnLst/>
          <a:rect l="0" t="0" r="0" b="0"/>
          <a:pathLst>
            <a:path>
              <a:moveTo>
                <a:pt x="634736" y="678760"/>
              </a:moveTo>
              <a:arcTo wR="2241757" hR="2241757" stAng="13452261" swAng="232203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EAD7-2AF0-40C6-B422-322FA2E9C6F1}" type="datetimeFigureOut">
              <a:rPr lang="de-AT" smtClean="0"/>
              <a:t>02.10.14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594F1-490A-4C17-B717-734FC706FCE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73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094D-9567-425F-87F0-39DB29256174}" type="slidenum">
              <a:rPr lang="de-AT" smtClean="0">
                <a:solidFill>
                  <a:prstClr val="black"/>
                </a:solidFill>
              </a:rPr>
              <a:pPr/>
              <a:t>10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094D-9567-425F-87F0-39DB29256174}" type="slidenum">
              <a:rPr lang="de-AT" smtClean="0">
                <a:solidFill>
                  <a:prstClr val="black"/>
                </a:solidFill>
              </a:rPr>
              <a:pPr/>
              <a:t>11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094D-9567-425F-87F0-39DB29256174}" type="slidenum">
              <a:rPr lang="de-AT" smtClean="0">
                <a:solidFill>
                  <a:prstClr val="black"/>
                </a:solidFill>
              </a:rPr>
              <a:pPr/>
              <a:t>12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094D-9567-425F-87F0-39DB29256174}" type="slidenum">
              <a:rPr lang="de-AT" smtClean="0">
                <a:solidFill>
                  <a:prstClr val="black"/>
                </a:solidFill>
              </a:rPr>
              <a:pPr/>
              <a:t>13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094D-9567-425F-87F0-39DB29256174}" type="slidenum">
              <a:rPr lang="de-AT" smtClean="0">
                <a:solidFill>
                  <a:prstClr val="black"/>
                </a:solidFill>
              </a:rPr>
              <a:pPr/>
              <a:t>15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094D-9567-425F-87F0-39DB29256174}" type="slidenum">
              <a:rPr lang="de-AT" smtClean="0">
                <a:solidFill>
                  <a:prstClr val="black"/>
                </a:solidFill>
              </a:rPr>
              <a:pPr/>
              <a:t>16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094D-9567-425F-87F0-39DB29256174}" type="slidenum">
              <a:rPr lang="de-AT" smtClean="0">
                <a:solidFill>
                  <a:prstClr val="black"/>
                </a:solidFill>
              </a:rPr>
              <a:pPr/>
              <a:t>17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094D-9567-425F-87F0-39DB29256174}" type="slidenum">
              <a:rPr lang="de-AT" smtClean="0">
                <a:solidFill>
                  <a:prstClr val="black"/>
                </a:solidFill>
              </a:rPr>
              <a:pPr/>
              <a:t>18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B094D-9567-425F-87F0-39DB29256174}" type="slidenum">
              <a:rPr lang="de-AT" smtClean="0">
                <a:solidFill>
                  <a:prstClr val="black"/>
                </a:solidFill>
              </a:rPr>
              <a:pPr/>
              <a:t>19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237312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2397125"/>
            <a:ext cx="5904656" cy="1154559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Square721 BT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3632200"/>
            <a:ext cx="5904656" cy="8763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quare721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cxnSp>
        <p:nvCxnSpPr>
          <p:cNvPr id="15" name="Gerade Verbindung 14"/>
          <p:cNvCxnSpPr/>
          <p:nvPr userDrawn="1"/>
        </p:nvCxnSpPr>
        <p:spPr>
          <a:xfrm flipV="1">
            <a:off x="3716262" y="6523720"/>
            <a:ext cx="0" cy="276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395536" y="6523719"/>
            <a:ext cx="3005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2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2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076302" y="6523720"/>
            <a:ext cx="1895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 flipV="1">
            <a:off x="6164534" y="6525344"/>
            <a:ext cx="0" cy="276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 userDrawn="1"/>
        </p:nvSpPr>
        <p:spPr>
          <a:xfrm>
            <a:off x="6494532" y="6525344"/>
            <a:ext cx="2046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cxnSp>
        <p:nvCxnSpPr>
          <p:cNvPr id="28" name="Gerade Verbindung 27"/>
          <p:cNvCxnSpPr/>
          <p:nvPr userDrawn="1"/>
        </p:nvCxnSpPr>
        <p:spPr>
          <a:xfrm flipV="1">
            <a:off x="2699792" y="2420888"/>
            <a:ext cx="0" cy="20882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77"/>
          <a:stretch/>
        </p:blipFill>
        <p:spPr>
          <a:xfrm>
            <a:off x="7596336" y="177046"/>
            <a:ext cx="1278216" cy="5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8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40381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04190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54224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373954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6464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4410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6430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6236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84129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58192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de-AT" sz="1400">
                <a:solidFill>
                  <a:prstClr val="white">
                    <a:lumMod val="50000"/>
                  </a:prstClr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AT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6286596"/>
            <a:ext cx="4536504" cy="252000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de-DE" dirty="0" smtClean="0"/>
              <a:t>Projekttitel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5946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5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5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22663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de-AT" sz="1400">
                <a:solidFill>
                  <a:prstClr val="white">
                    <a:lumMod val="50000"/>
                  </a:prstClr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AT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6286596"/>
            <a:ext cx="4536504" cy="252000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de-DE" dirty="0" smtClean="0"/>
              <a:t>Projekttitel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5946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5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5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65452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Sub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de-AT" sz="1400">
                <a:solidFill>
                  <a:prstClr val="white">
                    <a:lumMod val="50000"/>
                  </a:prstClr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AT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95535" y="1628800"/>
            <a:ext cx="8352929" cy="44644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28869"/>
            <a:ext cx="7200801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Sub Überschrift eingeben</a:t>
            </a:r>
          </a:p>
        </p:txBody>
      </p:sp>
      <p:cxnSp>
        <p:nvCxnSpPr>
          <p:cNvPr id="26" name="Gerade Verbindung 25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29" name="Gerade Verbindung 28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31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6286596"/>
            <a:ext cx="4536504" cy="252000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de-DE" dirty="0" smtClean="0"/>
              <a:t>Projekttitel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627374" y="655946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5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5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90853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de-AT" sz="1400">
                <a:solidFill>
                  <a:prstClr val="white">
                    <a:lumMod val="50000"/>
                  </a:prstClr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de-AT" sz="14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26" name="Gerade Verbindung 25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29" name="Gerade Verbindung 28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31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6286596"/>
            <a:ext cx="4536504" cy="252000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pPr lvl="0"/>
            <a:r>
              <a:rPr lang="de-DE" dirty="0" smtClean="0"/>
              <a:t>Projekttitel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4716016" y="3125950"/>
            <a:ext cx="4032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MCG Managementberatung GmbH</a:t>
            </a:r>
          </a:p>
          <a:p>
            <a:r>
              <a:rPr lang="de-A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Leitenbauerstraße 25</a:t>
            </a:r>
          </a:p>
          <a:p>
            <a:r>
              <a:rPr lang="de-A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A-4040 Linz</a:t>
            </a:r>
          </a:p>
          <a:p>
            <a:endParaRPr lang="de-AT" sz="1400" dirty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  <a:p>
            <a:r>
              <a:rPr lang="de-A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www.mcg-experts.com</a:t>
            </a:r>
          </a:p>
          <a:p>
            <a:r>
              <a:rPr lang="de-A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office@mcg-experts.com</a:t>
            </a:r>
          </a:p>
          <a:p>
            <a:r>
              <a:rPr lang="de-A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mobil: +43/664/2318143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251520" y="1872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Contact</a:t>
            </a:r>
            <a:endParaRPr lang="de-AT" sz="2400" dirty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9" name="Gerade Verbindung 18"/>
          <p:cNvCxnSpPr/>
          <p:nvPr userDrawn="1"/>
        </p:nvCxnSpPr>
        <p:spPr>
          <a:xfrm flipH="1" flipV="1">
            <a:off x="4527418" y="2132856"/>
            <a:ext cx="1" cy="28095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3167472"/>
            <a:ext cx="3384376" cy="36210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AT" noProof="0" dirty="0" smtClean="0"/>
              <a:t>Ansprechpartner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27513"/>
            <a:ext cx="3384376" cy="1895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AT" noProof="0" smtClean="0"/>
              <a:t>Position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627374" y="6559460"/>
            <a:ext cx="26484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5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5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50" y="2329564"/>
            <a:ext cx="2838086" cy="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31336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01673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362302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65738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de-AT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de-DE" dirty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</a:t>
            </a:r>
            <a:r>
              <a:rPr lang="de-AT" sz="1000" dirty="0" err="1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Contracting</a:t>
            </a:r>
            <a:r>
              <a:rPr lang="de-AT" sz="1000" dirty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2501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08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20" Type="http://schemas.openxmlformats.org/officeDocument/2006/relationships/image" Target="../media/image24.jpeg"/><Relationship Id="rId21" Type="http://schemas.openxmlformats.org/officeDocument/2006/relationships/image" Target="../media/image25.jpeg"/><Relationship Id="rId22" Type="http://schemas.openxmlformats.org/officeDocument/2006/relationships/image" Target="../media/image26.jpeg"/><Relationship Id="rId23" Type="http://schemas.openxmlformats.org/officeDocument/2006/relationships/image" Target="../media/image27.pn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jpeg"/><Relationship Id="rId18" Type="http://schemas.openxmlformats.org/officeDocument/2006/relationships/image" Target="../media/image22.png"/><Relationship Id="rId19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843808" y="3068960"/>
            <a:ext cx="5832648" cy="792088"/>
          </a:xfrm>
        </p:spPr>
        <p:txBody>
          <a:bodyPr/>
          <a:lstStyle/>
          <a:p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en-US" dirty="0" smtClean="0"/>
              <a:t>How </a:t>
            </a:r>
            <a:r>
              <a:rPr lang="en-US" dirty="0"/>
              <a:t>to use </a:t>
            </a:r>
            <a:r>
              <a:rPr lang="en-US" dirty="0" smtClean="0"/>
              <a:t>e-Selling in B2B*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de-AT" sz="2400" dirty="0" smtClean="0"/>
              <a:t/>
            </a:r>
            <a:br>
              <a:rPr lang="de-AT" sz="2400" dirty="0" smtClean="0"/>
            </a:b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AT" dirty="0">
              <a:solidFill>
                <a:prstClr val="black"/>
              </a:solidFill>
            </a:endParaRPr>
          </a:p>
          <a:p>
            <a:r>
              <a:rPr lang="de-AT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075534" y="6165304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dirty="0">
                <a:solidFill>
                  <a:prstClr val="black"/>
                </a:solidFill>
                <a:latin typeface="Square721 BT" pitchFamily="34" charset="0"/>
              </a:rPr>
              <a:t>* </a:t>
            </a:r>
            <a:r>
              <a:rPr lang="de-AT" sz="1400" dirty="0" err="1">
                <a:solidFill>
                  <a:prstClr val="black"/>
                </a:solidFill>
                <a:latin typeface="Square721 BT" pitchFamily="34" charset="0"/>
              </a:rPr>
              <a:t>based</a:t>
            </a:r>
            <a:r>
              <a:rPr lang="de-AT" sz="1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1400" dirty="0" smtClean="0">
                <a:solidFill>
                  <a:prstClr val="black"/>
                </a:solidFill>
                <a:latin typeface="Square721 BT" pitchFamily="34" charset="0"/>
              </a:rPr>
              <a:t>on </a:t>
            </a:r>
            <a:r>
              <a:rPr lang="de-AT" sz="1400" dirty="0" err="1">
                <a:solidFill>
                  <a:prstClr val="black"/>
                </a:solidFill>
                <a:latin typeface="Square721 BT" pitchFamily="34" charset="0"/>
              </a:rPr>
              <a:t>eselling</a:t>
            </a:r>
            <a:r>
              <a:rPr lang="de-AT" sz="1400" dirty="0">
                <a:solidFill>
                  <a:prstClr val="black"/>
                </a:solidFill>
                <a:latin typeface="Square721 BT" pitchFamily="34" charset="0"/>
              </a:rPr>
              <a:t>® </a:t>
            </a:r>
            <a:r>
              <a:rPr lang="de-AT" sz="1400" dirty="0" err="1">
                <a:solidFill>
                  <a:prstClr val="black"/>
                </a:solidFill>
                <a:latin typeface="Square721 BT" pitchFamily="34" charset="0"/>
              </a:rPr>
              <a:t>by</a:t>
            </a:r>
            <a:r>
              <a:rPr lang="de-AT" sz="1400" dirty="0">
                <a:solidFill>
                  <a:prstClr val="black"/>
                </a:solidFill>
                <a:latin typeface="Square721 BT" pitchFamily="34" charset="0"/>
              </a:rPr>
              <a:t> Sean </a:t>
            </a:r>
            <a:r>
              <a:rPr lang="de-AT" sz="1400" dirty="0" err="1">
                <a:solidFill>
                  <a:prstClr val="black"/>
                </a:solidFill>
                <a:latin typeface="Square721 BT" pitchFamily="34" charset="0"/>
              </a:rPr>
              <a:t>McPheat</a:t>
            </a:r>
            <a:endParaRPr lang="de-AT" sz="14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6165304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 smtClean="0">
                <a:solidFill>
                  <a:prstClr val="black"/>
                </a:solidFill>
                <a:latin typeface="Square721 BT" pitchFamily="34" charset="0"/>
              </a:rPr>
              <a:t>Prepared</a:t>
            </a:r>
            <a:r>
              <a:rPr lang="de-AT" sz="1400" dirty="0" smtClean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1400" dirty="0" err="1" smtClean="0">
                <a:solidFill>
                  <a:prstClr val="black"/>
                </a:solidFill>
                <a:latin typeface="Square721 BT" pitchFamily="34" charset="0"/>
              </a:rPr>
              <a:t>by</a:t>
            </a:r>
            <a:r>
              <a:rPr lang="de-AT" sz="1400" dirty="0" smtClean="0">
                <a:solidFill>
                  <a:prstClr val="black"/>
                </a:solidFill>
                <a:latin typeface="Square721 BT" pitchFamily="34" charset="0"/>
              </a:rPr>
              <a:t> Dr. Friedrich </a:t>
            </a:r>
            <a:r>
              <a:rPr lang="de-AT" sz="1400" dirty="0" err="1" smtClean="0">
                <a:solidFill>
                  <a:prstClr val="black"/>
                </a:solidFill>
                <a:latin typeface="Square721 BT" pitchFamily="34" charset="0"/>
              </a:rPr>
              <a:t>Loidl</a:t>
            </a:r>
            <a:endParaRPr lang="de-AT" sz="1400" dirty="0">
              <a:solidFill>
                <a:prstClr val="black"/>
              </a:solidFill>
              <a:latin typeface="Square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6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Traditional vs.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way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331640" y="976616"/>
            <a:ext cx="3024336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prstClr val="black"/>
                </a:solidFill>
                <a:latin typeface="Square721 BT" pitchFamily="34" charset="0"/>
              </a:rPr>
              <a:t>The traditional </a:t>
            </a:r>
            <a:r>
              <a:rPr lang="de-AT" sz="2000" dirty="0" err="1">
                <a:solidFill>
                  <a:prstClr val="black"/>
                </a:solidFill>
                <a:latin typeface="Square721 BT" pitchFamily="34" charset="0"/>
              </a:rPr>
              <a:t>way</a:t>
            </a:r>
            <a:endParaRPr lang="de-AT" sz="20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716016" y="976616"/>
            <a:ext cx="3024336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prstClr val="black"/>
                </a:solidFill>
                <a:latin typeface="Square721 BT" pitchFamily="34" charset="0"/>
              </a:rPr>
              <a:t>The </a:t>
            </a:r>
            <a:r>
              <a:rPr lang="de-AT" sz="2000" dirty="0" err="1">
                <a:solidFill>
                  <a:prstClr val="black"/>
                </a:solidFill>
                <a:latin typeface="Square721 BT" pitchFamily="34" charset="0"/>
              </a:rPr>
              <a:t>new</a:t>
            </a:r>
            <a:r>
              <a:rPr lang="de-AT" sz="20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000" dirty="0" err="1">
                <a:solidFill>
                  <a:prstClr val="black"/>
                </a:solidFill>
                <a:latin typeface="Square721 BT" pitchFamily="34" charset="0"/>
              </a:rPr>
              <a:t>way</a:t>
            </a:r>
            <a:endParaRPr lang="de-AT" sz="20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341755" y="1624688"/>
            <a:ext cx="3024336" cy="106314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>
                <a:solidFill>
                  <a:prstClr val="black"/>
                </a:solidFill>
                <a:latin typeface="Square721 BT" pitchFamily="34" charset="0"/>
              </a:rPr>
              <a:t>Phone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331640" y="2759842"/>
            <a:ext cx="3024336" cy="106314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 err="1">
                <a:solidFill>
                  <a:prstClr val="black"/>
                </a:solidFill>
                <a:latin typeface="Square721 BT" pitchFamily="34" charset="0"/>
              </a:rPr>
              <a:t>Visit</a:t>
            </a:r>
            <a:endParaRPr lang="de-AT" sz="20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331640" y="3894996"/>
            <a:ext cx="3024336" cy="106314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 err="1">
                <a:solidFill>
                  <a:prstClr val="black"/>
                </a:solidFill>
                <a:latin typeface="Square721 BT" pitchFamily="34" charset="0"/>
              </a:rPr>
              <a:t>Discussion</a:t>
            </a:r>
            <a:endParaRPr lang="de-AT" sz="20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331640" y="5030150"/>
            <a:ext cx="3024336" cy="106314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 err="1">
                <a:solidFill>
                  <a:prstClr val="black"/>
                </a:solidFill>
                <a:latin typeface="Square721 BT" pitchFamily="34" charset="0"/>
              </a:rPr>
              <a:t>Decision</a:t>
            </a:r>
            <a:endParaRPr lang="de-AT" sz="20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716016" y="1624688"/>
            <a:ext cx="3024336" cy="106314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r>
              <a:rPr lang="de-AT" sz="2000" dirty="0">
                <a:solidFill>
                  <a:prstClr val="black"/>
                </a:solidFill>
                <a:latin typeface="Square721 BT" pitchFamily="34" charset="0"/>
              </a:rPr>
              <a:t>Internet</a:t>
            </a:r>
            <a:br>
              <a:rPr lang="de-AT" sz="2000" dirty="0">
                <a:solidFill>
                  <a:prstClr val="black"/>
                </a:solidFill>
                <a:latin typeface="Square721 BT" pitchFamily="34" charset="0"/>
              </a:rPr>
            </a:br>
            <a:r>
              <a:rPr lang="de-AT" sz="2000" dirty="0">
                <a:solidFill>
                  <a:prstClr val="black"/>
                </a:solidFill>
                <a:latin typeface="Square721 BT" pitchFamily="34" charset="0"/>
              </a:rPr>
              <a:t>Research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4705901" y="2759842"/>
            <a:ext cx="3024336" cy="106314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r>
              <a:rPr lang="de-AT" sz="2000" dirty="0">
                <a:solidFill>
                  <a:prstClr val="black"/>
                </a:solidFill>
                <a:latin typeface="Square721 BT" pitchFamily="34" charset="0"/>
              </a:rPr>
              <a:t>Internal</a:t>
            </a:r>
            <a:br>
              <a:rPr lang="de-AT" sz="2000" dirty="0">
                <a:solidFill>
                  <a:prstClr val="black"/>
                </a:solidFill>
                <a:latin typeface="Square721 BT" pitchFamily="34" charset="0"/>
              </a:rPr>
            </a:br>
            <a:r>
              <a:rPr lang="de-AT" sz="2000" dirty="0" err="1">
                <a:solidFill>
                  <a:prstClr val="black"/>
                </a:solidFill>
                <a:latin typeface="Square721 BT" pitchFamily="34" charset="0"/>
              </a:rPr>
              <a:t>Discussion</a:t>
            </a:r>
            <a:endParaRPr lang="de-AT" sz="20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705901" y="3894996"/>
            <a:ext cx="3024336" cy="106314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r>
              <a:rPr lang="de-AT" sz="2000" dirty="0" err="1">
                <a:solidFill>
                  <a:prstClr val="black"/>
                </a:solidFill>
                <a:latin typeface="Square721 BT" pitchFamily="34" charset="0"/>
              </a:rPr>
              <a:t>Decision</a:t>
            </a:r>
            <a:endParaRPr lang="de-AT" sz="20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4705901" y="5030150"/>
            <a:ext cx="3024336" cy="106314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9375"/>
            <a:r>
              <a:rPr lang="de-AT" sz="2000" dirty="0" err="1">
                <a:solidFill>
                  <a:prstClr val="black"/>
                </a:solidFill>
                <a:latin typeface="Square721 BT" pitchFamily="34" charset="0"/>
              </a:rPr>
              <a:t>Contact</a:t>
            </a:r>
            <a:r>
              <a:rPr lang="de-AT" sz="2000" dirty="0">
                <a:solidFill>
                  <a:prstClr val="black"/>
                </a:solidFill>
                <a:latin typeface="Square721 BT" pitchFamily="34" charset="0"/>
              </a:rPr>
              <a:t/>
            </a:r>
            <a:br>
              <a:rPr lang="de-AT" sz="2000" dirty="0">
                <a:solidFill>
                  <a:prstClr val="black"/>
                </a:solidFill>
                <a:latin typeface="Square721 BT" pitchFamily="34" charset="0"/>
              </a:rPr>
            </a:br>
            <a:r>
              <a:rPr lang="de-AT" sz="2000" dirty="0" err="1">
                <a:solidFill>
                  <a:prstClr val="black"/>
                </a:solidFill>
                <a:latin typeface="Square721 BT" pitchFamily="34" charset="0"/>
              </a:rPr>
              <a:t>Vendor</a:t>
            </a:r>
            <a:endParaRPr lang="de-AT" sz="2000" dirty="0">
              <a:solidFill>
                <a:prstClr val="black"/>
              </a:solidFill>
              <a:latin typeface="Square721 BT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t="15140" r="55321" b="73510"/>
          <a:stretch/>
        </p:blipFill>
        <p:spPr>
          <a:xfrm>
            <a:off x="2555776" y="1706556"/>
            <a:ext cx="1573968" cy="89941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6" t="29652" r="54963" b="58575"/>
          <a:stretch/>
        </p:blipFill>
        <p:spPr>
          <a:xfrm>
            <a:off x="2714048" y="2866143"/>
            <a:ext cx="1257423" cy="93296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9" t="44407" r="54963" b="45158"/>
          <a:stretch/>
        </p:blipFill>
        <p:spPr>
          <a:xfrm>
            <a:off x="2915816" y="4013132"/>
            <a:ext cx="1332374" cy="826873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58364" r="54963" b="29711"/>
          <a:stretch/>
        </p:blipFill>
        <p:spPr>
          <a:xfrm>
            <a:off x="3131840" y="5089217"/>
            <a:ext cx="807719" cy="945011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7" t="15562" r="41514" b="72989"/>
          <a:stretch/>
        </p:blipFill>
        <p:spPr>
          <a:xfrm>
            <a:off x="4788024" y="1729180"/>
            <a:ext cx="1396155" cy="87678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9" t="44407" r="54963" b="45158"/>
          <a:stretch/>
        </p:blipFill>
        <p:spPr>
          <a:xfrm>
            <a:off x="4755788" y="2866143"/>
            <a:ext cx="1332374" cy="826873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58364" r="54963" b="29711"/>
          <a:stretch/>
        </p:blipFill>
        <p:spPr>
          <a:xfrm>
            <a:off x="5018115" y="3954063"/>
            <a:ext cx="807719" cy="945011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6" t="29652" r="54963" b="58575"/>
          <a:stretch/>
        </p:blipFill>
        <p:spPr>
          <a:xfrm>
            <a:off x="4793262" y="5115365"/>
            <a:ext cx="1257423" cy="9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 smtClean="0"/>
              <a:t>Interesting</a:t>
            </a:r>
            <a:r>
              <a:rPr lang="de-AT" dirty="0" smtClean="0"/>
              <a:t> Research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23005" r="31146" b="44191"/>
          <a:stretch/>
        </p:blipFill>
        <p:spPr>
          <a:xfrm>
            <a:off x="1182338" y="1988840"/>
            <a:ext cx="6845267" cy="30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6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 smtClean="0"/>
              <a:t>Interesting</a:t>
            </a:r>
            <a:r>
              <a:rPr lang="de-AT" dirty="0" smtClean="0"/>
              <a:t> Research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t="22950" r="32857" b="31547"/>
          <a:stretch/>
        </p:blipFill>
        <p:spPr>
          <a:xfrm>
            <a:off x="1691680" y="1557603"/>
            <a:ext cx="5904656" cy="40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2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 smtClean="0"/>
              <a:t>Interesting</a:t>
            </a:r>
            <a:r>
              <a:rPr lang="de-AT" dirty="0" smtClean="0"/>
              <a:t> Research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55575" y="1628800"/>
            <a:ext cx="8808913" cy="4556879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07975" y="4509120"/>
            <a:ext cx="1937795" cy="5315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prstClr val="black"/>
                </a:solidFill>
                <a:latin typeface="Square721 BT" pitchFamily="34" charset="0"/>
              </a:rPr>
              <a:t>Need </a:t>
            </a:r>
            <a:r>
              <a:rPr lang="de-AT" b="1" dirty="0" err="1">
                <a:solidFill>
                  <a:prstClr val="black"/>
                </a:solidFill>
                <a:latin typeface="Square721 BT" pitchFamily="34" charset="0"/>
              </a:rPr>
              <a:t>Identified</a:t>
            </a:r>
            <a:endParaRPr lang="de-AT" b="1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2051720" y="3236764"/>
            <a:ext cx="1937795" cy="5315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prstClr val="black"/>
                </a:solidFill>
                <a:latin typeface="Square721 BT" pitchFamily="34" charset="0"/>
              </a:rPr>
              <a:t>Research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1560" y="5085184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What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Why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Pain</a:t>
            </a:r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Pleasure</a:t>
            </a:r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491880" y="1946897"/>
            <a:ext cx="1937795" cy="5315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err="1">
                <a:solidFill>
                  <a:prstClr val="black"/>
                </a:solidFill>
                <a:latin typeface="Square721 BT" pitchFamily="34" charset="0"/>
              </a:rPr>
              <a:t>Engage</a:t>
            </a:r>
            <a:endParaRPr lang="de-AT" b="1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5103214" y="898932"/>
            <a:ext cx="1937795" cy="5315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prstClr val="black"/>
                </a:solidFill>
                <a:latin typeface="Square721 BT" pitchFamily="34" charset="0"/>
              </a:rPr>
              <a:t>Approach </a:t>
            </a:r>
            <a:r>
              <a:rPr lang="de-AT" b="1" dirty="0" err="1">
                <a:solidFill>
                  <a:prstClr val="black"/>
                </a:solidFill>
                <a:latin typeface="Square721 BT" pitchFamily="34" charset="0"/>
              </a:rPr>
              <a:t>Suppliers</a:t>
            </a:r>
            <a:endParaRPr lang="de-AT" b="1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6941843" y="160337"/>
            <a:ext cx="2036350" cy="5315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err="1">
                <a:solidFill>
                  <a:prstClr val="black"/>
                </a:solidFill>
                <a:latin typeface="Square721 BT" pitchFamily="34" charset="0"/>
              </a:rPr>
              <a:t>Sales</a:t>
            </a:r>
            <a:r>
              <a:rPr lang="de-AT" b="1" dirty="0">
                <a:solidFill>
                  <a:prstClr val="black"/>
                </a:solidFill>
                <a:latin typeface="Square721 BT" pitchFamily="34" charset="0"/>
              </a:rPr>
              <a:t> Response </a:t>
            </a:r>
            <a:r>
              <a:rPr lang="de-AT" b="1" dirty="0" err="1">
                <a:solidFill>
                  <a:prstClr val="black"/>
                </a:solidFill>
                <a:latin typeface="Square721 BT" pitchFamily="34" charset="0"/>
              </a:rPr>
              <a:t>from</a:t>
            </a:r>
            <a:r>
              <a:rPr lang="de-AT" b="1" dirty="0">
                <a:solidFill>
                  <a:prstClr val="black"/>
                </a:solidFill>
                <a:latin typeface="Square721 BT" pitchFamily="34" charset="0"/>
              </a:rPr>
              <a:t> Companies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339752" y="3917374"/>
            <a:ext cx="1871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Knowledge</a:t>
            </a:r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Friends</a:t>
            </a:r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Colleagues</a:t>
            </a:r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Experts</a:t>
            </a:r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Can </a:t>
            </a: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we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 do </a:t>
            </a: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it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Education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88957" y="2318811"/>
            <a:ext cx="186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>
                <a:solidFill>
                  <a:srgbClr val="FFC000"/>
                </a:solidFill>
                <a:latin typeface="Square721 BT" pitchFamily="34" charset="0"/>
              </a:rPr>
              <a:t>Buyer</a:t>
            </a:r>
            <a:r>
              <a:rPr lang="de-AT" sz="2400" b="1" dirty="0">
                <a:solidFill>
                  <a:srgbClr val="FFC000"/>
                </a:solidFill>
                <a:latin typeface="Square721 BT" pitchFamily="34" charset="0"/>
              </a:rPr>
              <a:t> Research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180857" y="2556193"/>
            <a:ext cx="212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Social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 Network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Google, Yahoo</a:t>
            </a:r>
          </a:p>
        </p:txBody>
      </p:sp>
      <p:sp>
        <p:nvSpPr>
          <p:cNvPr id="18" name="Wolke 17"/>
          <p:cNvSpPr/>
          <p:nvPr/>
        </p:nvSpPr>
        <p:spPr>
          <a:xfrm>
            <a:off x="5627769" y="3140968"/>
            <a:ext cx="1209272" cy="752358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627769" y="3215426"/>
            <a:ext cx="120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Top 10 </a:t>
            </a:r>
            <a:br>
              <a:rPr lang="de-AT" sz="1600" dirty="0">
                <a:solidFill>
                  <a:prstClr val="black"/>
                </a:solidFill>
                <a:latin typeface="Square721 BT" pitchFamily="34" charset="0"/>
              </a:rPr>
            </a:b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sites</a:t>
            </a:r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20" name="Wolke 19"/>
          <p:cNvSpPr/>
          <p:nvPr/>
        </p:nvSpPr>
        <p:spPr>
          <a:xfrm>
            <a:off x="5501682" y="1772816"/>
            <a:ext cx="1695399" cy="752513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50891" y="1844824"/>
            <a:ext cx="1646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Do </a:t>
            </a: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you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know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anyone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that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…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7623217" y="1916832"/>
            <a:ext cx="1053239" cy="4527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Results</a:t>
            </a:r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7392601" y="2651429"/>
            <a:ext cx="1511927" cy="4527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any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correlation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?</a:t>
            </a:r>
          </a:p>
        </p:txBody>
      </p:sp>
      <p:cxnSp>
        <p:nvCxnSpPr>
          <p:cNvPr id="26" name="Gerade Verbindung mit Pfeil 25"/>
          <p:cNvCxnSpPr>
            <a:stCxn id="23" idx="2"/>
            <a:endCxn id="24" idx="0"/>
          </p:cNvCxnSpPr>
          <p:nvPr/>
        </p:nvCxnSpPr>
        <p:spPr>
          <a:xfrm flipH="1">
            <a:off x="8148565" y="2369546"/>
            <a:ext cx="1272" cy="281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26"/>
          <p:cNvSpPr/>
          <p:nvPr/>
        </p:nvSpPr>
        <p:spPr>
          <a:xfrm>
            <a:off x="7393873" y="3333032"/>
            <a:ext cx="1511927" cy="4527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Shortlist </a:t>
            </a: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made</a:t>
            </a:r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6836033" y="2086237"/>
            <a:ext cx="787184" cy="143091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7229625" y="2086237"/>
            <a:ext cx="393592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7393873" y="4128414"/>
            <a:ext cx="1511927" cy="4527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Research on Shortlist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7775617" y="5099086"/>
            <a:ext cx="1128911" cy="994210"/>
          </a:xfrm>
          <a:prstGeom prst="roundRect">
            <a:avLst>
              <a:gd name="adj" fmla="val 460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Social</a:t>
            </a:r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 &amp; Business Network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6615105" y="5103076"/>
            <a:ext cx="1053239" cy="990220"/>
          </a:xfrm>
          <a:prstGeom prst="roundRect">
            <a:avLst>
              <a:gd name="adj" fmla="val 9098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Reviews</a:t>
            </a:r>
          </a:p>
        </p:txBody>
      </p:sp>
      <p:sp>
        <p:nvSpPr>
          <p:cNvPr id="36" name="Abgerundetes Rechteck 35"/>
          <p:cNvSpPr/>
          <p:nvPr/>
        </p:nvSpPr>
        <p:spPr>
          <a:xfrm>
            <a:off x="5462977" y="5109448"/>
            <a:ext cx="1053239" cy="983848"/>
          </a:xfrm>
          <a:prstGeom prst="roundRect">
            <a:avLst>
              <a:gd name="adj" fmla="val 4478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Website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4325996" y="5118066"/>
            <a:ext cx="1053239" cy="975230"/>
          </a:xfrm>
          <a:prstGeom prst="roundRect">
            <a:avLst>
              <a:gd name="adj" fmla="val 590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prstClr val="black"/>
                </a:solidFill>
                <a:latin typeface="Square721 BT" pitchFamily="34" charset="0"/>
              </a:rPr>
              <a:t>Search </a:t>
            </a:r>
            <a:r>
              <a:rPr lang="de-AT" sz="1600" dirty="0" err="1">
                <a:solidFill>
                  <a:prstClr val="black"/>
                </a:solidFill>
                <a:latin typeface="Square721 BT" pitchFamily="34" charset="0"/>
              </a:rPr>
              <a:t>Engines</a:t>
            </a:r>
            <a:endParaRPr lang="de-AT" sz="1600" dirty="0">
              <a:solidFill>
                <a:prstClr val="black"/>
              </a:solidFill>
              <a:latin typeface="Square721 BT" pitchFamily="34" charset="0"/>
            </a:endParaRPr>
          </a:p>
        </p:txBody>
      </p:sp>
      <p:cxnSp>
        <p:nvCxnSpPr>
          <p:cNvPr id="39" name="Gerade Verbindung mit Pfeil 38"/>
          <p:cNvCxnSpPr>
            <a:stCxn id="24" idx="2"/>
            <a:endCxn id="27" idx="0"/>
          </p:cNvCxnSpPr>
          <p:nvPr/>
        </p:nvCxnSpPr>
        <p:spPr>
          <a:xfrm>
            <a:off x="8148565" y="3104143"/>
            <a:ext cx="1272" cy="228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27" idx="2"/>
            <a:endCxn id="33" idx="0"/>
          </p:cNvCxnSpPr>
          <p:nvPr/>
        </p:nvCxnSpPr>
        <p:spPr>
          <a:xfrm>
            <a:off x="8149837" y="3785746"/>
            <a:ext cx="0" cy="34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33" idx="2"/>
            <a:endCxn id="37" idx="0"/>
          </p:cNvCxnSpPr>
          <p:nvPr/>
        </p:nvCxnSpPr>
        <p:spPr>
          <a:xfrm flipH="1">
            <a:off x="4852616" y="4581128"/>
            <a:ext cx="3297221" cy="536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33" idx="2"/>
          </p:cNvCxnSpPr>
          <p:nvPr/>
        </p:nvCxnSpPr>
        <p:spPr>
          <a:xfrm flipH="1">
            <a:off x="5868144" y="4581128"/>
            <a:ext cx="2281693" cy="536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33" idx="2"/>
            <a:endCxn id="35" idx="0"/>
          </p:cNvCxnSpPr>
          <p:nvPr/>
        </p:nvCxnSpPr>
        <p:spPr>
          <a:xfrm flipH="1">
            <a:off x="7141725" y="4581128"/>
            <a:ext cx="1008112" cy="521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33" idx="2"/>
            <a:endCxn id="34" idx="0"/>
          </p:cNvCxnSpPr>
          <p:nvPr/>
        </p:nvCxnSpPr>
        <p:spPr>
          <a:xfrm>
            <a:off x="8149837" y="4581128"/>
            <a:ext cx="190236" cy="517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971600" y="3800201"/>
            <a:ext cx="936104" cy="554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2771800" y="2556193"/>
            <a:ext cx="936104" cy="584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4643985" y="1500063"/>
            <a:ext cx="735250" cy="41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232115" y="91745"/>
            <a:ext cx="364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>
                <a:solidFill>
                  <a:prstClr val="black"/>
                </a:solidFill>
                <a:latin typeface="Square721 BT" pitchFamily="34" charset="0"/>
              </a:rPr>
              <a:t>Get</a:t>
            </a:r>
            <a:r>
              <a:rPr lang="de-AT" sz="2400" b="1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b="1" dirty="0" err="1">
                <a:solidFill>
                  <a:prstClr val="black"/>
                </a:solidFill>
                <a:latin typeface="Square721 BT" pitchFamily="34" charset="0"/>
              </a:rPr>
              <a:t>ready</a:t>
            </a:r>
            <a:r>
              <a:rPr lang="de-AT" sz="2400" b="1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b="1" dirty="0" err="1">
                <a:solidFill>
                  <a:prstClr val="black"/>
                </a:solidFill>
                <a:latin typeface="Square721 BT" pitchFamily="34" charset="0"/>
              </a:rPr>
              <a:t>to</a:t>
            </a:r>
            <a:r>
              <a:rPr lang="de-AT" sz="2400" b="1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b="1" dirty="0" err="1">
                <a:solidFill>
                  <a:prstClr val="black"/>
                </a:solidFill>
                <a:latin typeface="Square721 BT" pitchFamily="34" charset="0"/>
              </a:rPr>
              <a:t>be</a:t>
            </a:r>
            <a:r>
              <a:rPr lang="de-AT" sz="2400" b="1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b="1" dirty="0" err="1">
                <a:solidFill>
                  <a:prstClr val="black"/>
                </a:solidFill>
                <a:latin typeface="Square721 BT" pitchFamily="34" charset="0"/>
              </a:rPr>
              <a:t>approached</a:t>
            </a:r>
            <a:r>
              <a:rPr lang="de-AT" sz="2400" b="1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b="1" dirty="0" err="1">
                <a:solidFill>
                  <a:prstClr val="black"/>
                </a:solidFill>
                <a:latin typeface="Square721 BT" pitchFamily="34" charset="0"/>
              </a:rPr>
              <a:t>by</a:t>
            </a:r>
            <a:r>
              <a:rPr lang="de-AT" sz="2400" b="1" dirty="0">
                <a:solidFill>
                  <a:prstClr val="black"/>
                </a:solidFill>
                <a:latin typeface="Square721 BT" pitchFamily="34" charset="0"/>
              </a:rPr>
              <a:t> a </a:t>
            </a:r>
            <a:r>
              <a:rPr lang="de-AT" sz="2400" b="1" dirty="0" err="1">
                <a:solidFill>
                  <a:prstClr val="black"/>
                </a:solidFill>
                <a:latin typeface="Square721 BT" pitchFamily="34" charset="0"/>
              </a:rPr>
              <a:t>well</a:t>
            </a:r>
            <a:r>
              <a:rPr lang="de-AT" sz="2400" b="1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b="1" dirty="0" err="1">
                <a:solidFill>
                  <a:prstClr val="black"/>
                </a:solidFill>
                <a:latin typeface="Square721 BT" pitchFamily="34" charset="0"/>
              </a:rPr>
              <a:t>prepared</a:t>
            </a:r>
            <a:r>
              <a:rPr lang="de-AT" sz="2400" b="1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b="1" dirty="0" err="1">
                <a:solidFill>
                  <a:prstClr val="black"/>
                </a:solidFill>
                <a:latin typeface="Square721 BT" pitchFamily="34" charset="0"/>
              </a:rPr>
              <a:t>buyer</a:t>
            </a:r>
            <a:r>
              <a:rPr lang="de-AT" sz="2400" b="1" dirty="0">
                <a:solidFill>
                  <a:prstClr val="black"/>
                </a:solidFill>
                <a:latin typeface="Square721 BT" pitchFamily="34" charset="0"/>
              </a:rPr>
              <a:t>! </a:t>
            </a:r>
          </a:p>
        </p:txBody>
      </p:sp>
      <p:cxnSp>
        <p:nvCxnSpPr>
          <p:cNvPr id="64" name="Gewinkelte Verbindung 63"/>
          <p:cNvCxnSpPr>
            <a:stCxn id="13" idx="3"/>
            <a:endCxn id="14" idx="2"/>
          </p:cNvCxnSpPr>
          <p:nvPr/>
        </p:nvCxnSpPr>
        <p:spPr>
          <a:xfrm flipV="1">
            <a:off x="7041009" y="691910"/>
            <a:ext cx="919009" cy="47280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8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8571" y="908720"/>
            <a:ext cx="8269893" cy="51845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AT" sz="2400" u="sng" dirty="0" smtClean="0">
                <a:solidFill>
                  <a:srgbClr val="C00000"/>
                </a:solidFill>
              </a:rPr>
              <a:t>Network</a:t>
            </a:r>
            <a:r>
              <a:rPr lang="de-AT" sz="2400" dirty="0" smtClean="0"/>
              <a:t> </a:t>
            </a:r>
            <a:r>
              <a:rPr lang="de-AT" sz="2400" dirty="0" err="1" smtClean="0"/>
              <a:t>with</a:t>
            </a:r>
            <a:r>
              <a:rPr lang="de-AT" sz="2400" dirty="0" smtClean="0"/>
              <a:t> </a:t>
            </a:r>
            <a:r>
              <a:rPr lang="de-AT" sz="2400" dirty="0" err="1" smtClean="0"/>
              <a:t>decision</a:t>
            </a:r>
            <a:r>
              <a:rPr lang="de-AT" sz="2400" dirty="0" smtClean="0"/>
              <a:t> </a:t>
            </a:r>
            <a:r>
              <a:rPr lang="de-AT" sz="2400" dirty="0" err="1" smtClean="0"/>
              <a:t>makers</a:t>
            </a:r>
            <a:r>
              <a:rPr lang="de-AT" sz="2400" dirty="0" smtClean="0"/>
              <a:t> </a:t>
            </a:r>
            <a:r>
              <a:rPr lang="de-AT" sz="2400" dirty="0" err="1" smtClean="0"/>
              <a:t>directly</a:t>
            </a:r>
            <a:r>
              <a:rPr lang="de-AT" sz="2400" dirty="0" smtClean="0"/>
              <a:t>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forge</a:t>
            </a:r>
            <a:r>
              <a:rPr lang="de-AT" sz="2400" dirty="0" smtClean="0"/>
              <a:t> </a:t>
            </a:r>
            <a:r>
              <a:rPr lang="de-AT" sz="2400" dirty="0" err="1" smtClean="0"/>
              <a:t>contacts</a:t>
            </a:r>
            <a:r>
              <a:rPr lang="de-AT" sz="2400" dirty="0" smtClean="0"/>
              <a:t> </a:t>
            </a:r>
            <a:r>
              <a:rPr lang="de-AT" sz="2400" dirty="0" err="1" smtClean="0"/>
              <a:t>within</a:t>
            </a:r>
            <a:r>
              <a:rPr lang="de-AT" sz="2400" dirty="0" smtClean="0"/>
              <a:t> </a:t>
            </a:r>
            <a:r>
              <a:rPr lang="de-AT" sz="2400" dirty="0" err="1" smtClean="0"/>
              <a:t>organisations</a:t>
            </a:r>
            <a:r>
              <a:rPr lang="de-AT" sz="2400" dirty="0" smtClean="0"/>
              <a:t> </a:t>
            </a:r>
            <a:r>
              <a:rPr lang="de-AT" sz="2400" dirty="0" err="1" smtClean="0"/>
              <a:t>who</a:t>
            </a:r>
            <a:r>
              <a:rPr lang="de-AT" sz="2400" dirty="0" smtClean="0"/>
              <a:t> </a:t>
            </a:r>
            <a:r>
              <a:rPr lang="de-AT" sz="2400" dirty="0" err="1" smtClean="0"/>
              <a:t>can</a:t>
            </a:r>
            <a:r>
              <a:rPr lang="de-AT" sz="2400" dirty="0" smtClean="0"/>
              <a:t> </a:t>
            </a:r>
            <a:r>
              <a:rPr lang="de-AT" sz="2400" dirty="0" err="1" smtClean="0"/>
              <a:t>get</a:t>
            </a:r>
            <a:r>
              <a:rPr lang="de-AT" sz="2400" dirty="0" smtClean="0"/>
              <a:t> </a:t>
            </a:r>
            <a:r>
              <a:rPr lang="de-AT" sz="2400" dirty="0" err="1" smtClean="0"/>
              <a:t>you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decision</a:t>
            </a:r>
            <a:r>
              <a:rPr lang="de-AT" sz="2400" dirty="0" smtClean="0"/>
              <a:t> </a:t>
            </a:r>
            <a:r>
              <a:rPr lang="de-AT" sz="2400" dirty="0" err="1" smtClean="0"/>
              <a:t>makers</a:t>
            </a:r>
            <a:endParaRPr lang="de-AT" sz="2400" dirty="0" smtClean="0"/>
          </a:p>
          <a:p>
            <a:pPr>
              <a:spcBef>
                <a:spcPts val="1200"/>
              </a:spcBef>
            </a:pPr>
            <a:r>
              <a:rPr lang="de-AT" sz="2400" dirty="0" err="1" smtClean="0"/>
              <a:t>Build</a:t>
            </a:r>
            <a:r>
              <a:rPr lang="de-AT" sz="2400" dirty="0" smtClean="0"/>
              <a:t> a </a:t>
            </a:r>
            <a:r>
              <a:rPr lang="de-AT" sz="2400" u="sng" dirty="0" smtClean="0">
                <a:solidFill>
                  <a:srgbClr val="C00000"/>
                </a:solidFill>
              </a:rPr>
              <a:t>personal </a:t>
            </a:r>
            <a:r>
              <a:rPr lang="de-AT" sz="2400" u="sng" dirty="0" err="1" smtClean="0">
                <a:solidFill>
                  <a:srgbClr val="C00000"/>
                </a:solidFill>
              </a:rPr>
              <a:t>brand</a:t>
            </a:r>
            <a:r>
              <a:rPr lang="de-AT" sz="2400" u="sng" dirty="0" smtClean="0">
                <a:solidFill>
                  <a:srgbClr val="C00000"/>
                </a:solidFill>
              </a:rPr>
              <a:t> </a:t>
            </a:r>
            <a:r>
              <a:rPr lang="de-AT" sz="2400" dirty="0" err="1" smtClean="0"/>
              <a:t>for</a:t>
            </a:r>
            <a:r>
              <a:rPr lang="de-AT" sz="2400" dirty="0" smtClean="0"/>
              <a:t> </a:t>
            </a:r>
            <a:r>
              <a:rPr lang="de-AT" sz="2400" dirty="0" err="1" smtClean="0"/>
              <a:t>both</a:t>
            </a:r>
            <a:r>
              <a:rPr lang="de-AT" sz="2400" dirty="0" smtClean="0"/>
              <a:t> online </a:t>
            </a:r>
            <a:r>
              <a:rPr lang="de-AT" sz="2400" dirty="0" err="1" smtClean="0"/>
              <a:t>and</a:t>
            </a:r>
            <a:r>
              <a:rPr lang="de-AT" sz="2400" dirty="0" smtClean="0"/>
              <a:t> offline </a:t>
            </a:r>
            <a:r>
              <a:rPr lang="de-AT" sz="2400" dirty="0" err="1" smtClean="0"/>
              <a:t>purposes</a:t>
            </a:r>
            <a:endParaRPr lang="de-AT" sz="2400" dirty="0" smtClean="0"/>
          </a:p>
          <a:p>
            <a:pPr>
              <a:spcBef>
                <a:spcPts val="1200"/>
              </a:spcBef>
            </a:pPr>
            <a:r>
              <a:rPr lang="de-AT" sz="2400" u="sng" dirty="0" err="1" smtClean="0">
                <a:solidFill>
                  <a:srgbClr val="C00000"/>
                </a:solidFill>
              </a:rPr>
              <a:t>Be</a:t>
            </a:r>
            <a:r>
              <a:rPr lang="de-AT" sz="2400" u="sng" dirty="0" smtClean="0">
                <a:solidFill>
                  <a:srgbClr val="C00000"/>
                </a:solidFill>
              </a:rPr>
              <a:t> </a:t>
            </a:r>
            <a:r>
              <a:rPr lang="de-AT" sz="2400" u="sng" dirty="0" err="1" smtClean="0">
                <a:solidFill>
                  <a:srgbClr val="C00000"/>
                </a:solidFill>
              </a:rPr>
              <a:t>found</a:t>
            </a:r>
            <a:r>
              <a:rPr lang="de-AT" sz="2400" u="sng" dirty="0" smtClean="0">
                <a:solidFill>
                  <a:srgbClr val="C00000"/>
                </a:solidFill>
              </a:rPr>
              <a:t> </a:t>
            </a:r>
            <a:r>
              <a:rPr lang="de-AT" sz="2400" dirty="0" err="1" smtClean="0"/>
              <a:t>when</a:t>
            </a:r>
            <a:r>
              <a:rPr lang="de-AT" sz="2400" dirty="0" smtClean="0"/>
              <a:t> </a:t>
            </a:r>
            <a:r>
              <a:rPr lang="de-AT" sz="2400" dirty="0" err="1" smtClean="0"/>
              <a:t>prospects</a:t>
            </a:r>
            <a:r>
              <a:rPr lang="de-AT" sz="2400" dirty="0" smtClean="0"/>
              <a:t> </a:t>
            </a:r>
            <a:r>
              <a:rPr lang="de-AT" sz="2400" dirty="0" err="1" smtClean="0"/>
              <a:t>are</a:t>
            </a:r>
            <a:r>
              <a:rPr lang="de-AT" sz="2400" dirty="0" smtClean="0"/>
              <a:t> </a:t>
            </a:r>
            <a:r>
              <a:rPr lang="de-AT" sz="2400" dirty="0" err="1" smtClean="0"/>
              <a:t>conducting</a:t>
            </a:r>
            <a:r>
              <a:rPr lang="de-AT" sz="2400" dirty="0" smtClean="0"/>
              <a:t> </a:t>
            </a:r>
            <a:r>
              <a:rPr lang="de-AT" sz="2400" dirty="0" err="1" smtClean="0"/>
              <a:t>research</a:t>
            </a:r>
            <a:r>
              <a:rPr lang="de-AT" sz="2400" dirty="0" smtClean="0"/>
              <a:t> on </a:t>
            </a:r>
            <a:r>
              <a:rPr lang="de-AT" sz="2400" dirty="0" err="1" smtClean="0"/>
              <a:t>available</a:t>
            </a:r>
            <a:r>
              <a:rPr lang="de-AT" sz="2400" dirty="0" smtClean="0"/>
              <a:t> </a:t>
            </a:r>
            <a:r>
              <a:rPr lang="de-AT" sz="2400" dirty="0" err="1" smtClean="0"/>
              <a:t>options</a:t>
            </a:r>
            <a:r>
              <a:rPr lang="de-AT" sz="2400" dirty="0" smtClean="0"/>
              <a:t> – </a:t>
            </a:r>
            <a:r>
              <a:rPr lang="de-AT" sz="2400" dirty="0" err="1" smtClean="0"/>
              <a:t>content</a:t>
            </a:r>
            <a:endParaRPr lang="de-AT" sz="2400" dirty="0" smtClean="0"/>
          </a:p>
          <a:p>
            <a:pPr>
              <a:spcBef>
                <a:spcPts val="1200"/>
              </a:spcBef>
            </a:pPr>
            <a:r>
              <a:rPr lang="de-AT" sz="2400" dirty="0" err="1" smtClean="0"/>
              <a:t>For</a:t>
            </a:r>
            <a:r>
              <a:rPr lang="de-AT" sz="2400" dirty="0" smtClean="0"/>
              <a:t> </a:t>
            </a:r>
            <a:r>
              <a:rPr lang="de-AT" sz="2400" u="sng" dirty="0" err="1" smtClean="0">
                <a:solidFill>
                  <a:srgbClr val="C00000"/>
                </a:solidFill>
              </a:rPr>
              <a:t>positioning</a:t>
            </a:r>
            <a:r>
              <a:rPr lang="de-AT" sz="2400" dirty="0" smtClean="0"/>
              <a:t> –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be</a:t>
            </a:r>
            <a:r>
              <a:rPr lang="de-AT" sz="2400" dirty="0" smtClean="0"/>
              <a:t> </a:t>
            </a:r>
            <a:r>
              <a:rPr lang="de-AT" sz="2400" dirty="0" err="1" smtClean="0"/>
              <a:t>perceived</a:t>
            </a:r>
            <a:r>
              <a:rPr lang="de-AT" sz="2400" dirty="0" smtClean="0"/>
              <a:t> </a:t>
            </a:r>
            <a:r>
              <a:rPr lang="de-AT" sz="2400" dirty="0" err="1" smtClean="0"/>
              <a:t>as</a:t>
            </a:r>
            <a:r>
              <a:rPr lang="de-AT" sz="2400" dirty="0" smtClean="0"/>
              <a:t> an </a:t>
            </a:r>
            <a:r>
              <a:rPr lang="de-AT" sz="2400" dirty="0" err="1" smtClean="0"/>
              <a:t>industry</a:t>
            </a:r>
            <a:r>
              <a:rPr lang="de-AT" sz="2400" dirty="0" smtClean="0"/>
              <a:t> </a:t>
            </a:r>
            <a:r>
              <a:rPr lang="de-AT" sz="2400" dirty="0" err="1" smtClean="0"/>
              <a:t>experts</a:t>
            </a:r>
            <a:r>
              <a:rPr lang="de-AT" sz="2400" dirty="0" smtClean="0"/>
              <a:t>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 </a:t>
            </a:r>
            <a:r>
              <a:rPr lang="de-AT" sz="2400" dirty="0" err="1" smtClean="0"/>
              <a:t>rise</a:t>
            </a:r>
            <a:r>
              <a:rPr lang="de-AT" sz="2400" dirty="0" smtClean="0"/>
              <a:t> </a:t>
            </a:r>
            <a:r>
              <a:rPr lang="de-AT" sz="2400" dirty="0" err="1" smtClean="0"/>
              <a:t>above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status</a:t>
            </a:r>
            <a:r>
              <a:rPr lang="de-AT" sz="2400" dirty="0" smtClean="0"/>
              <a:t> of a „</a:t>
            </a:r>
            <a:r>
              <a:rPr lang="de-AT" sz="2400" dirty="0" err="1" smtClean="0"/>
              <a:t>sales</a:t>
            </a:r>
            <a:r>
              <a:rPr lang="de-AT" sz="2400" dirty="0" smtClean="0"/>
              <a:t> </a:t>
            </a:r>
            <a:r>
              <a:rPr lang="de-AT" sz="2400" dirty="0" err="1" smtClean="0"/>
              <a:t>person</a:t>
            </a:r>
            <a:r>
              <a:rPr lang="de-AT" sz="2400" dirty="0" smtClean="0"/>
              <a:t>“</a:t>
            </a:r>
          </a:p>
          <a:p>
            <a:pPr>
              <a:spcBef>
                <a:spcPts val="1200"/>
              </a:spcBef>
            </a:pPr>
            <a:r>
              <a:rPr lang="de-AT" sz="2400" dirty="0" err="1"/>
              <a:t>T</a:t>
            </a:r>
            <a:r>
              <a:rPr lang="de-AT" sz="2400" dirty="0" err="1" smtClean="0"/>
              <a:t>o</a:t>
            </a:r>
            <a:r>
              <a:rPr lang="de-AT" sz="2400" dirty="0" smtClean="0"/>
              <a:t> </a:t>
            </a:r>
            <a:r>
              <a:rPr lang="de-AT" sz="2400" dirty="0" err="1" smtClean="0"/>
              <a:t>conduct</a:t>
            </a:r>
            <a:r>
              <a:rPr lang="de-AT" sz="2400" dirty="0" smtClean="0"/>
              <a:t> </a:t>
            </a:r>
            <a:r>
              <a:rPr lang="de-AT" sz="2400" u="sng" dirty="0" err="1" smtClean="0">
                <a:solidFill>
                  <a:srgbClr val="C00000"/>
                </a:solidFill>
              </a:rPr>
              <a:t>research</a:t>
            </a:r>
            <a:r>
              <a:rPr lang="de-AT" sz="2400" dirty="0" smtClean="0"/>
              <a:t> on </a:t>
            </a:r>
            <a:r>
              <a:rPr lang="de-AT" sz="2400" dirty="0" err="1" smtClean="0"/>
              <a:t>industry</a:t>
            </a:r>
            <a:r>
              <a:rPr lang="de-AT" sz="2400" dirty="0" smtClean="0"/>
              <a:t> </a:t>
            </a:r>
            <a:r>
              <a:rPr lang="de-AT" sz="2400" dirty="0" err="1" smtClean="0"/>
              <a:t>movements</a:t>
            </a:r>
            <a:r>
              <a:rPr lang="de-AT" sz="2400" dirty="0" smtClean="0"/>
              <a:t>, </a:t>
            </a:r>
            <a:r>
              <a:rPr lang="de-AT" sz="2400" dirty="0" err="1" smtClean="0"/>
              <a:t>company</a:t>
            </a:r>
            <a:r>
              <a:rPr lang="de-AT" sz="2400" dirty="0" smtClean="0"/>
              <a:t> </a:t>
            </a:r>
            <a:r>
              <a:rPr lang="de-AT" sz="2400" dirty="0" err="1" smtClean="0"/>
              <a:t>news</a:t>
            </a:r>
            <a:r>
              <a:rPr lang="de-AT" sz="2400" dirty="0" smtClean="0"/>
              <a:t>, listen </a:t>
            </a:r>
            <a:r>
              <a:rPr lang="de-AT" sz="2400" dirty="0" err="1" smtClean="0"/>
              <a:t>for</a:t>
            </a:r>
            <a:r>
              <a:rPr lang="de-AT" sz="2400" dirty="0" smtClean="0"/>
              <a:t> </a:t>
            </a:r>
            <a:r>
              <a:rPr lang="de-AT" sz="2400" dirty="0" err="1" smtClean="0"/>
              <a:t>leads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E-</a:t>
            </a:r>
            <a:r>
              <a:rPr lang="de-AT" dirty="0" err="1" smtClean="0"/>
              <a:t>Selling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about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Internet </a:t>
            </a:r>
            <a:r>
              <a:rPr lang="de-AT" dirty="0" err="1" smtClean="0"/>
              <a:t>to</a:t>
            </a:r>
            <a:r>
              <a:rPr lang="de-AT" dirty="0" smtClean="0"/>
              <a:t>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014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124744"/>
            <a:ext cx="9144000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63888" y="320082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>
                <a:solidFill>
                  <a:prstClr val="black"/>
                </a:solidFill>
                <a:latin typeface="Square721 BT" pitchFamily="34" charset="0"/>
              </a:rPr>
              <a:t>iSelling</a:t>
            </a:r>
            <a:endParaRPr lang="de-AT" sz="2800" b="1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843808" y="1916832"/>
            <a:ext cx="3312368" cy="30243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309620513"/>
              </p:ext>
            </p:extLst>
          </p:nvPr>
        </p:nvGraphicFramePr>
        <p:xfrm>
          <a:off x="659904" y="834144"/>
          <a:ext cx="76565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feld 29"/>
          <p:cNvSpPr txBox="1"/>
          <p:nvPr/>
        </p:nvSpPr>
        <p:spPr>
          <a:xfrm>
            <a:off x="3707904" y="315466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>
                <a:solidFill>
                  <a:prstClr val="black"/>
                </a:solidFill>
                <a:latin typeface="Square721 BT" pitchFamily="34" charset="0"/>
              </a:rPr>
              <a:t>iSelling</a:t>
            </a:r>
            <a:endParaRPr lang="de-AT" sz="2800" b="1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0375" y="160337"/>
            <a:ext cx="6882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smtClean="0">
                <a:solidFill>
                  <a:prstClr val="black"/>
                </a:solidFill>
                <a:latin typeface="Square721 BT" pitchFamily="34" charset="0"/>
              </a:rPr>
              <a:t>E-</a:t>
            </a:r>
            <a:r>
              <a:rPr lang="de-AT" sz="2400" dirty="0" err="1" smtClean="0">
                <a:solidFill>
                  <a:prstClr val="black"/>
                </a:solidFill>
                <a:latin typeface="Square721 BT" pitchFamily="34" charset="0"/>
              </a:rPr>
              <a:t>Selling</a:t>
            </a:r>
            <a:r>
              <a:rPr lang="de-AT" sz="2400" dirty="0" smtClean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is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about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using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Internet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to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095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194809"/>
            <a:ext cx="9144000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t="7870" r="28095" b="30225"/>
          <a:stretch/>
        </p:blipFill>
        <p:spPr>
          <a:xfrm>
            <a:off x="1259632" y="970750"/>
            <a:ext cx="6552728" cy="461849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60375" y="160337"/>
            <a:ext cx="6882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How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to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create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your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internet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footprint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…</a:t>
            </a:r>
          </a:p>
        </p:txBody>
      </p:sp>
      <p:sp>
        <p:nvSpPr>
          <p:cNvPr id="4" name="Ellipse 3"/>
          <p:cNvSpPr/>
          <p:nvPr/>
        </p:nvSpPr>
        <p:spPr>
          <a:xfrm>
            <a:off x="3580810" y="1997224"/>
            <a:ext cx="216024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479172" y="2974080"/>
            <a:ext cx="14772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80112" y="2204864"/>
            <a:ext cx="216024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555776" y="4365104"/>
            <a:ext cx="144016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263148" y="4725144"/>
            <a:ext cx="169322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3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7870" r="28095" b="31812"/>
          <a:stretch/>
        </p:blipFill>
        <p:spPr>
          <a:xfrm>
            <a:off x="971600" y="908720"/>
            <a:ext cx="7272808" cy="5133746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88640"/>
            <a:ext cx="7416825" cy="483907"/>
          </a:xfrm>
        </p:spPr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works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C-suite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406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88640"/>
            <a:ext cx="7416825" cy="483907"/>
          </a:xfrm>
        </p:spPr>
        <p:txBody>
          <a:bodyPr/>
          <a:lstStyle/>
          <a:p>
            <a:r>
              <a:rPr lang="de-AT" dirty="0" smtClean="0"/>
              <a:t>The Tale of 2 </a:t>
            </a:r>
            <a:r>
              <a:rPr lang="de-AT" dirty="0" err="1" smtClean="0"/>
              <a:t>Sales</a:t>
            </a:r>
            <a:r>
              <a:rPr lang="de-AT" dirty="0" smtClean="0"/>
              <a:t> People</a:t>
            </a:r>
            <a:endParaRPr lang="de-AT" dirty="0"/>
          </a:p>
        </p:txBody>
      </p:sp>
      <p:sp>
        <p:nvSpPr>
          <p:cNvPr id="6" name="Abgerundetes Rechteck 5"/>
          <p:cNvSpPr/>
          <p:nvPr/>
        </p:nvSpPr>
        <p:spPr>
          <a:xfrm>
            <a:off x="669230" y="1052736"/>
            <a:ext cx="3751585" cy="5040560"/>
          </a:xfrm>
          <a:prstGeom prst="roundRect">
            <a:avLst>
              <a:gd name="adj" fmla="val 547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780855" y="1052736"/>
            <a:ext cx="3751585" cy="5040560"/>
          </a:xfrm>
          <a:prstGeom prst="roundRect">
            <a:avLst>
              <a:gd name="adj" fmla="val 547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99592" y="119675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u="sng" dirty="0" err="1">
                <a:solidFill>
                  <a:srgbClr val="C00000"/>
                </a:solidFill>
                <a:latin typeface="Square721 BT" pitchFamily="34" charset="0"/>
              </a:rPr>
              <a:t>Competitor</a:t>
            </a:r>
            <a:r>
              <a:rPr lang="de-AT" sz="2000" b="1" u="sng" dirty="0">
                <a:solidFill>
                  <a:srgbClr val="C00000"/>
                </a:solidFill>
                <a:latin typeface="Square721 BT" pitchFamily="34" charset="0"/>
              </a:rPr>
              <a:t> BDM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04048" y="119675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u="sng" dirty="0" err="1">
                <a:solidFill>
                  <a:srgbClr val="C00000"/>
                </a:solidFill>
                <a:latin typeface="Square721 BT" pitchFamily="34" charset="0"/>
              </a:rPr>
              <a:t>You</a:t>
            </a:r>
            <a:r>
              <a:rPr lang="de-AT" sz="2000" b="1" u="sng" dirty="0">
                <a:solidFill>
                  <a:srgbClr val="C00000"/>
                </a:solidFill>
                <a:latin typeface="Square721 BT" pitchFamily="34" charset="0"/>
              </a:rPr>
              <a:t>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4200" y="1700808"/>
            <a:ext cx="36147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Network C-Suite Offline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Meeting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Finally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Set – BDM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turns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up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on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the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day</a:t>
            </a:r>
            <a:endParaRPr lang="de-AT" dirty="0">
              <a:solidFill>
                <a:prstClr val="black"/>
              </a:solidFill>
              <a:latin typeface="Square721 BT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Influencing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Mainly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continues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through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Calls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&amp; Emails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917702" y="1700808"/>
            <a:ext cx="361473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Network C-Suite Online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Add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to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„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Social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Media“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Funnel</a:t>
            </a:r>
            <a:endParaRPr lang="de-AT" dirty="0">
              <a:solidFill>
                <a:prstClr val="black"/>
              </a:solidFill>
              <a:latin typeface="Square721 BT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Positioning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&amp; Brand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Building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through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Content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Search on Name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Reveals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„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Industry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Expert“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Meeting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Finally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Set –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sends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“1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pager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“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and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also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intro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video</a:t>
            </a:r>
            <a:endParaRPr lang="de-AT" dirty="0">
              <a:solidFill>
                <a:prstClr val="black"/>
              </a:solidFill>
              <a:latin typeface="Square721 BT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Influencing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continues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through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Calls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, Emails, </a:t>
            </a:r>
            <a:r>
              <a:rPr lang="de-AT" dirty="0" err="1">
                <a:solidFill>
                  <a:prstClr val="black"/>
                </a:solidFill>
                <a:latin typeface="Square721 BT" pitchFamily="34" charset="0"/>
              </a:rPr>
              <a:t>Social</a:t>
            </a:r>
            <a:r>
              <a:rPr lang="de-AT" dirty="0">
                <a:solidFill>
                  <a:prstClr val="black"/>
                </a:solidFill>
                <a:latin typeface="Square721 BT" pitchFamily="34" charset="0"/>
              </a:rPr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73395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88640"/>
            <a:ext cx="7416825" cy="483907"/>
          </a:xfrm>
        </p:spPr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future</a:t>
            </a:r>
            <a:r>
              <a:rPr lang="de-AT" dirty="0" smtClean="0"/>
              <a:t> </a:t>
            </a:r>
            <a:r>
              <a:rPr lang="de-AT" dirty="0" err="1" smtClean="0"/>
              <a:t>role</a:t>
            </a:r>
            <a:r>
              <a:rPr lang="de-AT" dirty="0" smtClean="0"/>
              <a:t> of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Sales</a:t>
            </a:r>
            <a:r>
              <a:rPr lang="de-AT" dirty="0" smtClean="0"/>
              <a:t> Person</a:t>
            </a:r>
            <a:endParaRPr lang="de-AT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6211681" y="1907540"/>
            <a:ext cx="2824815" cy="2601580"/>
            <a:chOff x="6211681" y="1907540"/>
            <a:chExt cx="2824815" cy="2601580"/>
          </a:xfrm>
        </p:grpSpPr>
        <p:sp>
          <p:nvSpPr>
            <p:cNvPr id="4" name="Textfeld 3"/>
            <p:cNvSpPr txBox="1"/>
            <p:nvPr/>
          </p:nvSpPr>
          <p:spPr>
            <a:xfrm>
              <a:off x="6211681" y="190754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err="1">
                  <a:solidFill>
                    <a:prstClr val="black"/>
                  </a:solidFill>
                  <a:latin typeface="Square721 BT" pitchFamily="34" charset="0"/>
                </a:rPr>
                <a:t>Trusted</a:t>
              </a:r>
              <a:r>
                <a:rPr lang="de-AT" dirty="0">
                  <a:solidFill>
                    <a:prstClr val="black"/>
                  </a:solidFill>
                  <a:latin typeface="Square721 BT" pitchFamily="34" charset="0"/>
                </a:rPr>
                <a:t> </a:t>
              </a:r>
              <a:r>
                <a:rPr lang="de-AT" dirty="0" err="1">
                  <a:solidFill>
                    <a:prstClr val="black"/>
                  </a:solidFill>
                  <a:latin typeface="Square721 BT" pitchFamily="34" charset="0"/>
                </a:rPr>
                <a:t>Advisor</a:t>
              </a:r>
              <a:endParaRPr lang="de-AT" dirty="0">
                <a:solidFill>
                  <a:prstClr val="black"/>
                </a:solidFill>
                <a:latin typeface="Square721 BT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228184" y="263691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>
                  <a:solidFill>
                    <a:prstClr val="black"/>
                  </a:solidFill>
                  <a:latin typeface="Square721 BT" pitchFamily="34" charset="0"/>
                </a:rPr>
                <a:t>Solution Provider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228184" y="3356992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>
                  <a:solidFill>
                    <a:prstClr val="black"/>
                  </a:solidFill>
                  <a:latin typeface="Square721 BT" pitchFamily="34" charset="0"/>
                </a:rPr>
                <a:t>Value-</a:t>
              </a:r>
              <a:r>
                <a:rPr lang="de-AT" dirty="0" err="1">
                  <a:solidFill>
                    <a:prstClr val="black"/>
                  </a:solidFill>
                  <a:latin typeface="Square721 BT" pitchFamily="34" charset="0"/>
                </a:rPr>
                <a:t>added</a:t>
              </a:r>
              <a:r>
                <a:rPr lang="de-AT" dirty="0">
                  <a:solidFill>
                    <a:prstClr val="black"/>
                  </a:solidFill>
                  <a:latin typeface="Square721 BT" pitchFamily="34" charset="0"/>
                </a:rPr>
                <a:t> </a:t>
              </a:r>
              <a:r>
                <a:rPr lang="de-AT" dirty="0" err="1">
                  <a:solidFill>
                    <a:prstClr val="black"/>
                  </a:solidFill>
                  <a:latin typeface="Square721 BT" pitchFamily="34" charset="0"/>
                </a:rPr>
                <a:t>Supplier</a:t>
              </a:r>
              <a:endParaRPr lang="de-AT" dirty="0">
                <a:solidFill>
                  <a:prstClr val="black"/>
                </a:solidFill>
                <a:latin typeface="Square721 BT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211681" y="413978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err="1">
                  <a:solidFill>
                    <a:prstClr val="black"/>
                  </a:solidFill>
                  <a:latin typeface="Square721 BT" pitchFamily="34" charset="0"/>
                </a:rPr>
                <a:t>Product</a:t>
              </a:r>
              <a:r>
                <a:rPr lang="de-AT" dirty="0">
                  <a:solidFill>
                    <a:prstClr val="black"/>
                  </a:solidFill>
                  <a:latin typeface="Square721 BT" pitchFamily="34" charset="0"/>
                </a:rPr>
                <a:t> </a:t>
              </a:r>
              <a:r>
                <a:rPr lang="de-AT" dirty="0" err="1">
                  <a:solidFill>
                    <a:prstClr val="black"/>
                  </a:solidFill>
                  <a:latin typeface="Square721 BT" pitchFamily="34" charset="0"/>
                </a:rPr>
                <a:t>Vendor</a:t>
              </a:r>
              <a:endParaRPr lang="de-AT" dirty="0">
                <a:solidFill>
                  <a:prstClr val="black"/>
                </a:solidFill>
                <a:latin typeface="Square721 BT" pitchFamily="34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2267744" y="1640878"/>
            <a:ext cx="3528392" cy="2822308"/>
            <a:chOff x="2699792" y="1640878"/>
            <a:chExt cx="3528392" cy="2822308"/>
          </a:xfrm>
        </p:grpSpPr>
        <p:sp>
          <p:nvSpPr>
            <p:cNvPr id="3" name="Gleichschenkliges Dreieck 2"/>
            <p:cNvSpPr/>
            <p:nvPr/>
          </p:nvSpPr>
          <p:spPr>
            <a:xfrm>
              <a:off x="2699792" y="1798890"/>
              <a:ext cx="3528392" cy="2664296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prstClr val="white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 rot="18371345">
              <a:off x="2162630" y="3241124"/>
              <a:ext cx="1592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err="1">
                  <a:solidFill>
                    <a:prstClr val="black"/>
                  </a:solidFill>
                  <a:latin typeface="Square721 BT" pitchFamily="34" charset="0"/>
                </a:rPr>
                <a:t>Satisfaction</a:t>
              </a:r>
              <a:endParaRPr lang="de-AT" dirty="0">
                <a:solidFill>
                  <a:prstClr val="black"/>
                </a:solidFill>
                <a:latin typeface="Square721 BT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 rot="18341103">
              <a:off x="3229027" y="203227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err="1">
                  <a:solidFill>
                    <a:prstClr val="black"/>
                  </a:solidFill>
                  <a:latin typeface="Square721 BT" pitchFamily="34" charset="0"/>
                </a:rPr>
                <a:t>Loyalty</a:t>
              </a:r>
              <a:endParaRPr lang="de-AT" dirty="0">
                <a:solidFill>
                  <a:prstClr val="black"/>
                </a:solidFill>
                <a:latin typeface="Square721 BT" pitchFamily="34" charset="0"/>
              </a:endParaRPr>
            </a:p>
          </p:txBody>
        </p:sp>
        <p:sp>
          <p:nvSpPr>
            <p:cNvPr id="21" name="Gleichschenkliges Dreieck 20"/>
            <p:cNvSpPr/>
            <p:nvPr/>
          </p:nvSpPr>
          <p:spPr>
            <a:xfrm rot="2718118">
              <a:off x="4018626" y="1769129"/>
              <a:ext cx="244823" cy="18002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prstClr val="white"/>
                </a:solidFill>
              </a:endParaRPr>
            </a:p>
          </p:txBody>
        </p:sp>
        <p:sp>
          <p:nvSpPr>
            <p:cNvPr id="22" name="Gleichschenkliges Dreieck 21"/>
            <p:cNvSpPr/>
            <p:nvPr/>
          </p:nvSpPr>
          <p:spPr>
            <a:xfrm rot="2718118">
              <a:off x="3346733" y="2727052"/>
              <a:ext cx="244823" cy="18002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65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The Problem?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0375" y="1268760"/>
            <a:ext cx="7712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Cold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calling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today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requires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many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unsuccessful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calls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simply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to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generate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a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lead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! (73% of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decision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makers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won´t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accept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cold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calls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Personal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networking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becomes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more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and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more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time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consuming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Customers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more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educated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about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our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products</a:t>
            </a:r>
            <a:endParaRPr lang="de-AT" sz="2400" dirty="0">
              <a:solidFill>
                <a:prstClr val="black"/>
              </a:solidFill>
              <a:latin typeface="Square721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Customers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more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and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more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controlling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buying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process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It´s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a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buyers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market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583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dirty="0" err="1" smtClean="0"/>
              <a:t>burning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r>
              <a:rPr lang="de-AT" dirty="0" smtClean="0"/>
              <a:t> …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0375" y="1912764"/>
            <a:ext cx="7712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What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role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will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Internet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play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in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future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of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selling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How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do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buyers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make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there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purchasing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decisions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in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future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Should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Sales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professionals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be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using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social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media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, Web 2.0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and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all of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that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Jazz?</a:t>
            </a:r>
          </a:p>
        </p:txBody>
      </p:sp>
    </p:spTree>
    <p:extLst>
      <p:ext uri="{BB962C8B-B14F-4D97-AF65-F5344CB8AC3E}">
        <p14:creationId xmlns:p14="http://schemas.microsoft.com/office/powerpoint/2010/main" val="2203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 smtClean="0"/>
              <a:t>What‘s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unique</a:t>
            </a:r>
            <a:r>
              <a:rPr lang="de-AT" dirty="0" smtClean="0"/>
              <a:t> </a:t>
            </a:r>
            <a:r>
              <a:rPr lang="de-AT" b="1" dirty="0" smtClean="0">
                <a:solidFill>
                  <a:srgbClr val="C00000"/>
                </a:solidFill>
              </a:rPr>
              <a:t>PERSONAL</a:t>
            </a:r>
            <a:r>
              <a:rPr lang="de-AT" dirty="0" smtClean="0"/>
              <a:t> </a:t>
            </a:r>
            <a:r>
              <a:rPr lang="de-AT" dirty="0" err="1" smtClean="0"/>
              <a:t>selling</a:t>
            </a:r>
            <a:r>
              <a:rPr lang="de-AT" dirty="0" smtClean="0"/>
              <a:t> </a:t>
            </a:r>
            <a:r>
              <a:rPr lang="de-AT" dirty="0" err="1" smtClean="0"/>
              <a:t>brand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t="9432" r="29400" b="29192"/>
          <a:stretch/>
        </p:blipFill>
        <p:spPr>
          <a:xfrm>
            <a:off x="851688" y="547801"/>
            <a:ext cx="7440624" cy="5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3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 smtClean="0"/>
              <a:t>What‘s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unique</a:t>
            </a:r>
            <a:r>
              <a:rPr lang="de-AT" dirty="0" smtClean="0"/>
              <a:t> </a:t>
            </a:r>
            <a:r>
              <a:rPr lang="de-AT" b="1" dirty="0" smtClean="0">
                <a:solidFill>
                  <a:srgbClr val="C00000"/>
                </a:solidFill>
              </a:rPr>
              <a:t>PERSONAL</a:t>
            </a:r>
            <a:r>
              <a:rPr lang="de-AT" dirty="0" smtClean="0"/>
              <a:t> </a:t>
            </a:r>
            <a:r>
              <a:rPr lang="de-AT" dirty="0" err="1" smtClean="0"/>
              <a:t>selling</a:t>
            </a:r>
            <a:r>
              <a:rPr lang="de-AT" dirty="0" smtClean="0"/>
              <a:t> </a:t>
            </a:r>
            <a:r>
              <a:rPr lang="de-AT" dirty="0" err="1" smtClean="0"/>
              <a:t>brand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10781" r="29524" b="29431"/>
          <a:stretch/>
        </p:blipFill>
        <p:spPr>
          <a:xfrm>
            <a:off x="1043608" y="747475"/>
            <a:ext cx="7239747" cy="54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8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 smtClean="0"/>
              <a:t>What‘s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unique</a:t>
            </a:r>
            <a:r>
              <a:rPr lang="de-AT" dirty="0" smtClean="0"/>
              <a:t> </a:t>
            </a:r>
            <a:r>
              <a:rPr lang="de-AT" b="1" dirty="0" smtClean="0">
                <a:solidFill>
                  <a:srgbClr val="C00000"/>
                </a:solidFill>
              </a:rPr>
              <a:t>PERSONAL</a:t>
            </a:r>
            <a:r>
              <a:rPr lang="de-AT" dirty="0" smtClean="0"/>
              <a:t> </a:t>
            </a:r>
            <a:r>
              <a:rPr lang="de-AT" dirty="0" err="1" smtClean="0"/>
              <a:t>selling</a:t>
            </a:r>
            <a:r>
              <a:rPr lang="de-AT" dirty="0" smtClean="0"/>
              <a:t> </a:t>
            </a:r>
            <a:r>
              <a:rPr lang="de-AT" dirty="0" err="1" smtClean="0"/>
              <a:t>brand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9722" r="29524" b="29167"/>
          <a:stretch/>
        </p:blipFill>
        <p:spPr>
          <a:xfrm>
            <a:off x="1001214" y="620688"/>
            <a:ext cx="7171186" cy="55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4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 smtClean="0"/>
              <a:t>What‘s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unique</a:t>
            </a:r>
            <a:r>
              <a:rPr lang="de-AT" dirty="0" smtClean="0"/>
              <a:t> </a:t>
            </a:r>
            <a:r>
              <a:rPr lang="de-AT" b="1" dirty="0" smtClean="0">
                <a:solidFill>
                  <a:srgbClr val="C00000"/>
                </a:solidFill>
              </a:rPr>
              <a:t>PERSONAL</a:t>
            </a:r>
            <a:r>
              <a:rPr lang="de-AT" dirty="0" smtClean="0"/>
              <a:t> </a:t>
            </a:r>
            <a:r>
              <a:rPr lang="de-AT" dirty="0" err="1" smtClean="0"/>
              <a:t>selling</a:t>
            </a:r>
            <a:r>
              <a:rPr lang="de-AT" dirty="0" smtClean="0"/>
              <a:t> </a:t>
            </a:r>
            <a:r>
              <a:rPr lang="de-AT" dirty="0" err="1" smtClean="0"/>
              <a:t>brand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8" t="10251" r="31746" b="29431"/>
          <a:stretch/>
        </p:blipFill>
        <p:spPr>
          <a:xfrm>
            <a:off x="1259632" y="764704"/>
            <a:ext cx="6552728" cy="53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4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e-</a:t>
            </a:r>
            <a:r>
              <a:rPr lang="de-AT" dirty="0" err="1" smtClean="0"/>
              <a:t>Selling</a:t>
            </a:r>
            <a:r>
              <a:rPr lang="de-AT" dirty="0" smtClean="0"/>
              <a:t> ?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0375" y="1124744"/>
            <a:ext cx="771202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It´s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all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about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using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Internet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to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position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yourself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a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trusted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advisor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so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new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business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leads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(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prospects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)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and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your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existing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clients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call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and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email „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you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“!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0375" y="2996952"/>
            <a:ext cx="778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That´s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holy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grail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isn´t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it!</a:t>
            </a:r>
            <a:endParaRPr lang="de-AT" sz="2400" dirty="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0375" y="3717032"/>
            <a:ext cx="771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Prospects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and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Clients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who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contact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you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are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of a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greater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quality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than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all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others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6378" y="4797152"/>
            <a:ext cx="771202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e-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selling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is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not a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replacement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for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the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traditional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forms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of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prospecting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and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selling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it´s</a:t>
            </a:r>
            <a:r>
              <a:rPr lang="de-AT" sz="2400" dirty="0">
                <a:solidFill>
                  <a:prstClr val="black"/>
                </a:solidFill>
                <a:latin typeface="Square721 BT" pitchFamily="34" charset="0"/>
              </a:rPr>
              <a:t> an </a:t>
            </a:r>
            <a:r>
              <a:rPr lang="de-AT" sz="2400" dirty="0" err="1">
                <a:solidFill>
                  <a:prstClr val="black"/>
                </a:solidFill>
                <a:latin typeface="Square721 BT" pitchFamily="34" charset="0"/>
              </a:rPr>
              <a:t>enhancement</a:t>
            </a:r>
            <a:endParaRPr lang="de-AT" sz="2400" dirty="0">
              <a:solidFill>
                <a:prstClr val="black"/>
              </a:solidFill>
              <a:latin typeface="Square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3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7046539" y="4170403"/>
            <a:ext cx="1739728" cy="10615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Find </a:t>
            </a:r>
            <a:r>
              <a:rPr lang="de-AT" dirty="0" err="1"/>
              <a:t>T</a:t>
            </a:r>
            <a:r>
              <a:rPr lang="de-AT" dirty="0" err="1" smtClean="0"/>
              <a:t>hose</a:t>
            </a:r>
            <a:r>
              <a:rPr lang="de-AT" dirty="0" smtClean="0"/>
              <a:t> </a:t>
            </a:r>
            <a:r>
              <a:rPr lang="de-AT" dirty="0" err="1"/>
              <a:t>D</a:t>
            </a:r>
            <a:r>
              <a:rPr lang="de-AT" dirty="0" err="1" smtClean="0"/>
              <a:t>ecision</a:t>
            </a:r>
            <a:r>
              <a:rPr lang="de-AT" dirty="0" smtClean="0"/>
              <a:t> </a:t>
            </a:r>
            <a:r>
              <a:rPr lang="de-AT" dirty="0" err="1"/>
              <a:t>M</a:t>
            </a:r>
            <a:r>
              <a:rPr lang="de-AT" dirty="0" err="1" smtClean="0"/>
              <a:t>akers</a:t>
            </a:r>
            <a:r>
              <a:rPr lang="de-AT" dirty="0" smtClean="0"/>
              <a:t>!</a:t>
            </a:r>
            <a:endParaRPr lang="de-AT" dirty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CoASwDASIAAhEBAxEB/8QAHAABAQACAwEBAAAAAAAAAAAAAwIAAQQFBgcI/8QAPBAAAgEEAQICCAIHBwUAAAAAAQIAAwQFERIGITFBBxMUUWGBkaFxsSIjMjVCssEVFyQzUnTiRWJzdZT/xAAZAQEBAQEBAQAAAAAAAAAAAAABAAIDBAX/xAAtEQEAAgEDAwMCBAcAAAAAAAAAAQIRAxIhBBMxFCJRMnEjUoHhQWGRobHR8P/aAAwDAQACEQMRAD8A+XCIokqIqifWcG1EVRJURVE0G1ERRNKIqiIbUS1ExREURDFEtVm1EsCIYBLCzYEsCISBLCygsoLFJCzYWWFlBZBHGZxiBZvjFD4zOMTjM4yQuM0VjcZorJBKySscrJIggFZJEYrJKyICsgrHIkEQLjkSCI7CGwgQMIbCchhDYQLjsIbCOwhsIFx2ENhOQwhMJlOOwkxWEMjvArURVEhRFURS1ERRJURVE0FKIqiSoiKIhSiIomlERRENqIiiaURAIssAlqJiiIBEMAlATYEsCKSBKCygsoLEICyuMvU3xkh8ZnGJxmcZIXGaKxuMkiSEVklYxWSVkgESSIxEgrAhYQyI7CGRAhYQ2EciGwgQMIbCOwhMJkgYQ2EdhCYSIGEJhHYQ2EzJAwhEd47CGRAqURlENRFURC1EVRIURVEQtRFUSFEVREKURVElREURClERRJURVE0G1EsCaURAIhgEsCbAlgRDQEoLNgSwJJIE3qUBNgRCOMzUTjM4yQyskiLqaIkhESCIxEkiBCRIIjEQ2EkFhIYRiIbCBCwhsIzCGwgQsITCOwhMJkgYQ2EdhCYQIGEJhHYQmEGgMIZjMIRHeZSljLDWKsYRFEVRDWMs0FqIqiGoiqIgiiIokKIqxZWoiKJA0PE6iIQfAgzQWoiKJKiIoiGwIgE0olgSTAJYEwCUBEMAm9SgJsCITqa1E1M1JDIkkRSJJEkIiSRFIkEQIiIZEYiGwgQsJDCMwhMJITCEwjsITCZIWEJhGYQ2gQMITCOwhNMtBYQWjtBaBC0MjvFaGYSVLFWEsVYwirFWGsVYgiiKsNYqxZIsTfFST5DchZ6HpLpo9TV7q3W8FqaVMNyNLnvZ14bEptFYzPgYmfD6l0x0xjsRjKBe2o1LpkDVq9RATyI7gb8APdPOdf5PC3uFp0sZdWdWsLhSRQIJ46bv28vCfQHpcrZqPLW04718NT5TnOhzhKNlvJCu1zdU7ZVFvx0W33/aPu8J8/Qmtr7rzy73iYriIeWWKs94PRmw/wCsD/5f+c4OU6AyFjbvXtbineBASyBCj6+A2d/We2Op0pnES4zp2j+DndAYHGZLHV7m+tRWqJXKLyY6A4qfDevMzqet7S3s8+1C0o06NIUkIRF0N956j0X/ALkuf90f5FnQdeUnrdVGlRQvUenTVVHiSd6E5adp9RaJnhq0R24eaAlgT2R6B9Tbmtc5VKYROVT9RsLobPfl4Ti4bo25yVIXNSuLe2fvSLU9u6+R477bHxM7x1GljOXPt2zjDzIE5mJoU7nKWdCsOVOpXRHG9bBIBnrqvQC8P1ORYP8A99LYP0M6O2xtziupbC2vEAf2imVZTtWHIdwYxr0vE7Z5U0tWeYeq6gwWLssBeVLaypJUWn+i5G2HceZnzrU+w5eyORxte0WoKZqrx5kb13908wegafDtkX568fVDX03PJ03UVrWd88uuppzM+2HhCJJE7XOYa4w10KNwVdXG6dRfBh+HkfhO4xnQ13dUVq3twtqGGxTCcm18e4A+89ttbTrWLTPEuMUtM4w8ewkET3lz6PjwJtcht/JatPsfmD2+hnjb+xubG8ezuaRWupA4jvy34a9+4U1qan0yZpavlwiIbCe3xvo/uriktW/ultiw36pE5sPxOwAfrFvfRzUFMtZZFWcDslanoH5g9vpOc9TpZxlrt2x4ed6Mx1rlM/Ttb6n6yiabsV5EdxrXhO/9ImFxuLwls2PsqNB2uQpdV/SI4t234zg9C2tey6zNtdUzTrUqVRXU+XhO+9Kv7itf92P5GnHUvPqKxE8N1j2S+VNCae06d6EuM1jVvqt4LRKhPqlNHmWX/V+0Nb8vrOg6lxVHDZN7Gje+1vTA9a4pcArH+HxOzrX1nojVpa22J5c9sxGXTNCaK0NppBaE0ZoTQIWgvHaC0GgtDPjFaEfGZLaxlgrGWKKsVYSxViCrGWEsVYskWdph83kMG1atjKwpVKicWJRW2B38xOrWW3+W34GOIniRnD9F1KjLZNUB/TFItv46nxmv1Lm8rUs/X1/X1aNVatBUorv1g8OwHf8ACfZK37tf/wAJ/lnzT0T0aNTLXFWoAatK3Hq9+Wzon8h858/p5rWlrzGcO+pmZiHNpXvX7gMLeoQfJqNIfY6M97i6l1VxttUv6YpXTUlNZB4K+u48/Odb1Nk8vj/ZhiMZ7aKhb1jdzw1rXYe/Z7/CdpjqlzWsLepe0RRuWpg1aYOwja7ictS26sTiI+zVYxOMvP8AQSLTtsrTQaVMjVUD3AaE5yYVX6mrZeuAeFJadBfcdd2++h85w+hv8rL/APs639JyFzXqerK2KrtqnVpI9EnyfXcfMD7fGavu7ltvwK42xl0/XeXFStTwlB+zsvtJU+AJ7L/X6T2FdaotKiWnBaopkUuX7IbXbfw8J5TrzE9qWZt029Aj16j+JQex+X5H4T1VVmuLJ2s6qq9SkTSqa2ASOx/KF9vbpt/n/XhVzunLpunrHPWd1UOWvadxQZOwDliG2O42o0NbkdVU1ORwVXX6YvVXfwJB/pOt11vy0WQ/Eep1+U491/baZbDpm61Nw10rU1QL2IIB3oD3ztWkzfduj9PsxNvbjEvXZ26q2WIurm3IFWmm1JGwDuee6NzmQyGRrW97WFVPUmopKgFSCB5D4z0HUFvVu8NdW9unOq6aVdgbO/jOh6NwV9jr2tdXtMUgaRpqvIEnZB32/D7znp9vsW3Yz/dq27fGPDndS0KdfKYMVFBHtR+w3+aicvqe/rY3CXF1baFVeIUkb1tgN/ecHqa7pW+Xwa1GA/xBY/Aa47+rTn9S2FXJ4W4tLcr61+JXkdAkMDr7TMY/D3eP3P5sef2dL0Pm7/J1rqjfVhWCKrIxUAjudjtORnbWlV6vwFRlBJFXfbx4AFfoSYHRGDvsXWuq1/TWn6xVVFDBidE7Pb5Rs7eUqXWGBpswBUVeXfw5gKv1IM6W296dnjE+PszGdkbv+5czrHJXOKwdS4s2C1i6oGI3x2e51Os6Azd9lkvKeQqisaJQo/EA6bfY67eU7Tq/GXGWwlS2tAprB1dVY65aPhudb0Hgr7DpeVL9FptXKBUDBiAu+51285ivb7E585/Vqd2+Pg13RRPSBYVlGmqWNQN8eJGvznK6qwpztKxtWOqCXQqVyDo8Ardh8SSB85xLqulT0g2NFTtqVjULfDkRofb7x+sMxUwdCwvF2aXtYSsg/iQq2/mOx+UPdurjzj/a4xOV9V5ml05hDUoqgrEeqtqYHblrt29wHf5anxGqzVHZ6jFnclmY+LE9yTPuXUOLt+pME1Gm6MXUVbasO4Da2p/A71+BnxFrav7S1qaL+0KxRqeu4YeI+Wp6ej27Z+XPVzmHFaE0esj0nZKilXU6KkaIgNPW5iaE0VoTQImhNFaE0GgtDMRoZmSxYqwlirGEZYqwUirEGWKsJYqxZKsTXJSPeNQ1iLNQH0I+kyu9uaP9kUgCnHftJ92v9E8ng8ndYW+p3lkwFRBxIYbV18wfhOuWIsxXSpWJiI8qbTPl9D/vMqmkNYlPWe83B1/LItfSPeLT1c46jVfkTySqUGvIa0fznhFiKZn02l8HuW+XrMJ1jUxK3apYJV9puXrndYrx5a7fsnfh4zrs1mamWygyAp+zVAFChH5cSvgQdCdQssGdK6VItuiOWZtMxh7Ydf1noequMXSq8k4v+uID9u/bj5+6cHC9WXmKT1C0lrWgJ9XSqOeVMeQDeY/EfSeaBlgwjp9LExhdy2c5e8/vAGu2NO/jX/4zp8p1NWyN9ZXRtqdI2j80XmW5HYPc9vdPPAygZV6fSrOYhTqWnzL21Lr19frccp+K1v8AjNV+vahUihj1VvIvV2B8gP6zxe5m4el0fy/5Xdv8uVkr+5yV01zeVOdQjQ0NBR7gPITvMZ1tfWdFaN1RS7VRpXLcX18To7nlyZJM6W0qWjbMcMxa0TmJeyufSBXKEW2Ppo+uzVKpYD5AD855C9vLi9u3urmqz1nOy/hr3a92oJMgmZppU0/pgze1vL1mO6+v7WitK8tqd3x7Cpz4Mfx7EH7Rbz0i3TUytpj6VJyOz1KhfXyAH5zxZMhpiem0pnO1ruW+XaYnP3GOzbZauntdd1YPzfjyJ132Afd4anJ6p6uqdQWNO1exS3FOqKnJaxffYjWuI98880JjNTpUm0WxzC3TjD1HT3XN3g8cLE2aXdNGJps1YoUB/h8Dsb39Z1eV6hF9mjlKVgltUdAtVFqcg5GtN+yNHsPf4D4zp2hNDtUiZtEcyt04wTIXT3t1UuKgAZyOw8tDU4bRGhNNeENoTRGhNAjaC0VoTQaE0I+MRoZ8ZksWKsFTFWUIyxlgKYqmaB1iqYCmKpjAOpiLBUxFMWTrEUwVMRTNAymIDBUxFMQZTLBhAywZIoMsGEDKBiCgytwgZW4gm5rcjlM5SSyZJMkmaJkmEyCZsmQTAtEyGM2TIJgUsYbGUxhsZJLQmlsYTGZKWhNLaGxgRsYTRGMJjMtDYwmiNBaBQ0I+MtoZ8YSWlMZTAUxVMkZTFUwVMVTEGUxVMBTFUxB1MVTAUxFM0DqYimApiKYg6mIDAUxAYgwMsGCDLBiDAygYQMoGSKDN7hgzOUQXlM5Q9zNyS9ySZJM0TJKJkEzRaSTAsJkMZhMhjJMYw2M2TDYwLTGGxm2MNjApYw2MpjCYzJSxhMZbGExgUMYTGW5hMYFDGGT3lMYZMyWlMVTAUxVMidTEUwFMVTNQDqYqmApiKYg6mKpnHUxVMWTqYimAplqYg6mIDAUywYg4MoGCDLBijBpQMEGUGiDAzfKCGm+UkXlM5Q+UzlJL5TRMjlNFpJZMgtJJkkySiZBM0TIJgW2MMmYxkEwTCYbGYxkMYFLGGxm2MNjMtNMYTGUxhMZFLGExlsYTGZkoYwyZTGGT3gUqYqmZMkiqYimZMjAKpiKZkyIIpiKZkyIIpiAzJkQsGIDMmRCgZYaZMiFBpQaZMim+U3ymTJBnKZymTJJnKa5TJkkktJLTJkiktJLTJkCgmGxmTIJBMNjMmQI2MNjMmQI2MJjMmQI2MJjMmQI2MImZMmZ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2056" name="Picture 8" descr="http://jeffzelaya.com/wp-content/uploads/2011/05/linkedin-logo.png?w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76" y="1591908"/>
            <a:ext cx="1722399" cy="4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echnologiescuttingedge.files.wordpress.com/2012/10/twitt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19" y="2697697"/>
            <a:ext cx="1855182" cy="6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07975" y="312738"/>
            <a:ext cx="859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>
                <a:solidFill>
                  <a:prstClr val="black"/>
                </a:solidFill>
                <a:latin typeface="Square721 BT" pitchFamily="34" charset="0"/>
              </a:rPr>
              <a:t>Pipeline &amp; </a:t>
            </a:r>
            <a:r>
              <a:rPr lang="de-AT" sz="2800" dirty="0" err="1">
                <a:solidFill>
                  <a:prstClr val="black"/>
                </a:solidFill>
                <a:latin typeface="Square721 BT" pitchFamily="34" charset="0"/>
              </a:rPr>
              <a:t>Relationship</a:t>
            </a:r>
            <a:r>
              <a:rPr lang="de-AT" sz="2800" dirty="0">
                <a:solidFill>
                  <a:prstClr val="black"/>
                </a:solidFill>
                <a:latin typeface="Square721 BT" pitchFamily="34" charset="0"/>
              </a:rPr>
              <a:t> Management </a:t>
            </a:r>
            <a:r>
              <a:rPr lang="de-AT" sz="2800" dirty="0" err="1">
                <a:solidFill>
                  <a:prstClr val="black"/>
                </a:solidFill>
                <a:latin typeface="Square721 BT" pitchFamily="34" charset="0"/>
              </a:rPr>
              <a:t>through</a:t>
            </a:r>
            <a:r>
              <a:rPr lang="de-AT" sz="2800" dirty="0">
                <a:solidFill>
                  <a:prstClr val="black"/>
                </a:solidFill>
                <a:latin typeface="Square721 BT" pitchFamily="34" charset="0"/>
              </a:rPr>
              <a:t> </a:t>
            </a:r>
            <a:r>
              <a:rPr lang="de-AT" sz="2800" b="1" dirty="0">
                <a:solidFill>
                  <a:srgbClr val="C00000"/>
                </a:solidFill>
                <a:latin typeface="Square721 BT" pitchFamily="34" charset="0"/>
              </a:rPr>
              <a:t>SOCIAL MEDIA </a:t>
            </a:r>
            <a:r>
              <a:rPr lang="de-AT" sz="2800" dirty="0">
                <a:solidFill>
                  <a:prstClr val="black"/>
                </a:solidFill>
                <a:latin typeface="Square721 BT" pitchFamily="34" charset="0"/>
              </a:rPr>
              <a:t>not just </a:t>
            </a:r>
            <a:r>
              <a:rPr lang="de-AT" sz="2800" dirty="0" err="1">
                <a:solidFill>
                  <a:prstClr val="black"/>
                </a:solidFill>
                <a:latin typeface="Square721 BT" pitchFamily="34" charset="0"/>
              </a:rPr>
              <a:t>Calls</a:t>
            </a:r>
            <a:r>
              <a:rPr lang="de-AT" sz="2800" dirty="0">
                <a:solidFill>
                  <a:prstClr val="black"/>
                </a:solidFill>
                <a:latin typeface="Square721 BT" pitchFamily="34" charset="0"/>
              </a:rPr>
              <a:t> &amp; Emails</a:t>
            </a:r>
          </a:p>
        </p:txBody>
      </p:sp>
      <p:pic>
        <p:nvPicPr>
          <p:cNvPr id="3074" name="Picture 2" descr="http://venturebeat.files.wordpress.com/2012/12/youtub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50591"/>
            <a:ext cx="1684044" cy="11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hQOEBUODxAPFBAVDxAUEBYUFA8YFRcQFhcVFRUUFBUXHSYgFxojGhUVIS8iIycpLCwsFSAxNTAqNSYrLCkBCQoKDgwOGQ8PGi8lHCUsKikzLCwtLCwsLjItLywsNC0sLCwpLSksLC8sLCwqLCksLCkpLCwpLCksLCwpLSwsKf/AABEIAI0BZgMBIgACEQEDEQH/xAAcAAEAAwEBAQEBAAAAAAAAAAAABQYHCAQCAQP/xABMEAABAwIACAgICwUIAwAAAAABAAIDBBEFBgcSITFBYRMUIjVRcYGyIzJyc3SCkbMVFzRCUlSSk6GxwSRDU9HhFjNihKLC0vAlY4P/xAAbAQEAAwEBAQEAAAAAAAAAAAAAAwQFBgIBB//EADERAAICAQMCBAMIAgMAAAAAAAABAgMRBBIxITITM0FxBSJRBoGRobHB0eFh8BQVUv/aAAwDAQACEQMRAD8A3FERAEREAREQBERAEREAREQBERAEREAREQBERAEREAREQBERAEREAREQBERAEREAREQBERAEREAX451hc6tq/VD4w12a3gmnS7xtzf6qrq9THTUytl6fm/ofYrLwQ+Eq4zPLrnNGho3dPWvIi+ooy5wa3SSQB1r8wssnfY5S6ybLiWESOBcHmUudnOa0C1xtPQisNHSiJgYNg07ztK/V3+i+E1VUxjYsy9er/krSm2+h/ZERbRGEREAREQBERAEREAREQBERAEREAREQBERAEREAREQBERAEREAREQBERAEREAWWY3ZTqyhrJaZsMAY0jMz2yEuYQCHXDgNP9FqaoWVrFXjVNxuNvhoAS62t0Gtw9XxvtL3DGepX1KnszB9UVD46Kz+HS/Yk/wCatOIeU91fPxWqZGyRwJhczOAcRpLCCTptcjTsWML+lNUOie2WNxa9jg5hGsOBuD7VZdcWjJhqrIyTbyjqZFD4p4wtwjSMqW2DiM2Vo+bKPGHVtG4hTCqNYN2MlJZR8TzBjS92oC5VMqqgyPL3ayfYNgUtjFXXIhbqFi/r2D9VCLg/j+u8a3wYv5Y8+/8AXH4lqqOFkKdxdodczh0hn6n9PaoijpTK8MG06dw2lXKKIMaGtFgAAF9+AaHxbfHkukePf+v4FssLB9oiLuisEREAREQBERAEREAREQBERAEREAREQBERAEREAREQBERAEREAREQBERAEREAREQBfjhcWOrav1R+HsMsoaeSpk8VjbgbXO1NaN5Ngh8bSWWYNj7gFtBXSQRkGM2kYAdLGv05h6LabbrFV5enCWEX1Mz6iU3kkeXOO87BuAsBuC8yvrjqc3NpybXBeskmH309aKWznRT6HAac17QS1/Va4O47ltFdViGMvPYOl2wLPsj2K3BRHCEreXKM2G+yK+l3rEexu9WHD1dwj8weKzR1u2n9Fg/GNctJS5rufRe/9G7oa5bEpEc95cS4m5JJPWvlF7MFUXDSAHxRpd1dHavzWqud9ihHq2zVbwiZwBQ5jOEcOU7Vubs9uv2KWQBF+oaXTx01Uao8L/clOTy8hERWT4ZLjvj7hCgrZIGmJseh0PgwbxEaDc6zcEHeCoH428IfxIfumLQsqmK/HKTh423mgDni2t0Xz279WcOresLVqtRkuDG1Mra5tbng1bEPKhNUVTaatMZbJyY3NaGkS/NabaCDq67LVFysx5aQ5pIIIII1gjSCF0ViRjIMI0bJiRwo5Ew6JW2ueo6Hdq8Wwx1RZ0d7nmEn1J9EUFjrjGMHUb59HCEZkIO2V2rsGknqUKWehelJRTbKTj7lPmpqo0tEYwI9ErnNDrybWi+gAaB136FWvjbwh/Eh+6YqfJIXEucSXEkknWSdJJXyrarilwYU9TZKTaZp2JeP+EK6tipy6J0ZJM3g2i0Q8Y3Go6rbyFriouSfFfilLxmRtppwHadbYdbG9vjHrHQr0q1mM9DW0ymoZm+rMaxlypVsNZPDE6Jscc0kbRwYJswltyTtNrqM+NvCH8SL7pig8bucKr0ufvuUSrKhHHBkzvs3P5mdI4n4XfW0MNTKGiR7DnZugXa5zbgbL2v2qZVYyZ81U3kye8erOqkuWbdbbhFv6IyLHTKXV01dLTwOibHG5rRdgcTyQSSTvKhPjbwh/Eh+6Yo/KJzpU+dHcYq6rcYRwuhi232KbSk+Tb8muPr8I58FTmcOwZ7C0ZofHqOjpBt2OCva5lwBhl1DUx1UetjwSPpM1OaesEhdJ0NayoiZNEbxvY1zD/hIuFBbHa+ho6O52RxLlH91GYzYTdSUc1SwAvjic5oOrO2X3KTVfx+5sqvMO/RRrktWPEW19DJ/jbwh/Eh+6YvZgbKvXPqImSOhcx00bHDg2i7XODTYjUdKoK9uBPlUHpMHfarjhHHBhRvsyvmZ06iIqR0AVJxoyq09ETFCOMTC4IaQI2noc/adwB7FC5Vce3Rk4OpXWdb9pe06QCNETTsJBuTvA6VkqnhVnqzN1OrcXth+Jc8I5Wa+YnMkjhb0Rsbf7T7n8lDvx3rnaTW1PY8j8lCIp1FL0M53WPmTJtmO9cNVbU9sjj+akaLKlhCLXUCQdEkcZ/EAH8VU0TavofFbNcSZrmAMtDHuEdbDwdyBwkZJaN7mHSB1E9S00G+lcrBdTU3iN8lv5BV7YqPBq6O6dial6H9ERFCXwsYyvY08POKGN3goTeW2p0/R6oNusnoWj48YzDB1G+YEcK7kQDpkI0G3QBcnq3rnaSQuJc4kuJJJOsk6STvU9UfUzdddheGj8U3idi4cI1bKcXzPGmI2RC2d2nQBvKhFvGTDFbiNIJJG2nnDXvvraz5jPYbne7cpbJbUUtNT4s8ehYcI1DaaEMjAbyQyMDUABbRuA/RVVWPGKjzmiUa26D5J2quL81+0E7Hqts+1Lp/P4/odRUlt6BW3BFDwMYB8Z2l36DsVUjfmkOGsEEdYVzpKkSsDxtHsO0Kx9m4Vu2cn3JdPb1f7Hy1vB/ZERdsVwiIgBC59yh4sfB9Y4MFoJbyQ9ABPKZ6p/AhdBKs5QMWPhGjcxo8NHeSDygNLPWGjrt0KSuW1lXVU+JDpyjntXHJhjPxGsEb3WgnzWPvqa+/g3+02O525U4i2g9qK21lYMSE3CSkjqpYRlRxn47WGJjrwQXY22p0n7x/tFh5O9WNuU3/w18/8Abh+z6+Ve3999jb9JZSoa4YeWX9XqFKKjH16hWXJ/ix8I1jWOHgY7ST9GaDoZ6x0dV+hVoBdBZO8WPg+ja14tPJaSbpBI5LPVGjruvdktqK+lp8SfXhFnAtoC/URUzeOa8bvl9V6XP33KJUtjdzhVelz99yiVfXBzU+5+50Hkz5qpvJk949WdVjJnzVTeTJ7x6s6pS5Z0NPlx9kc75ROdKnzo7jVXVYsonOlT50dxirquR4Rz9vfL3YWtZGsZs5r8HSHS28kF/oHx2dhN/WPQslXswPhR9JPHUxHlxvDhvG1p3EXHavk47lg9UW+HNSOnlX8fubKrzDv0UtgvCTKqGOoiN2SMDm9uw7wbg9SicfubKrzDv0VRcm9Y8wbX0OdV7cCfKoPSYO+1eJe3AnyqD0mDvtV18HOx7kdOrxYawkKWnlqXao4nv6yBoHabDtXtVKyu1ZjwY5o/eTRMPVfPPcVGKy8HRWy2wcjD6qpdK90shu973Oeelzjcn2lfyRTGKGCxV10EDhdrpml46WNu9w7Q0jtV59Ec6k5PH1LxiLkpbNG2qr86zgHRwglvJOkOkI06egW39C0SmxSo4hmso6YDfFGT7SCSpUBfqpym2b9dEK1hIjH4s0rtBpKU/wDxi/koytyb4PmGmlY09MZew/6Tb8FZkXncyR1wfKRmlfkSic4GCplY24u17Wv0bc0jN/G60ljLAAbAB7F9Ivrk3yfIVQrztXIREXkkK/jbiXFhVsYmfKwxlxaWFvzrXBDgQfFCrXxJ0v1iq9sP/BaKi9KbXBDKiubzJdSiYNyP0kErZXPnkzXBwY8x5pI0jODWgkbrq9oi+OTfJ7hXGHasH45txY6iLHqVOwhR8DIWbNbd7Tq/7uVyUZh2h4SPPA5TNPW3aP1WF8b0X/Jo3xXzR6/d6r9yeuWGVdTGL1dmu4InQ7xfK/r+ih1+tdY3GsautcNpNTLTXRtj6fmizJZWC9IvLg6s4aMP26neUNa9S/UarI2wU48PqU2sBERSHwIiIDDsq+K/FKrjMbbQzku0amzfPHb43aehUZdIY4YEZXUcsMha3kl7HnUx7ASHE7BrvuJXN6t1SyjD1lXhzyuGERFKUy7ZKsV+OVfGJG3hgIcb6nS/Mb2eMeodK3RQeJeA2UVFFDGWuu0SPeNT3vAJcDtGoDcApxUpy3M6DTVeHBL1CIi8Fg5rxu5wqvS5++5RKlsbucKr0ufvuUSr64Oan3P3Og8mfNVN5MnvHqzqsZM+aqbyZPePVnVKXLOhp8uPsjnfKJzpU+dHcYq6rFlE50qfOjuMVdVyPCOft75e7Pt8JAa4ghrr5p2Gxsbdq+FoVBizx3AHCMF5oJ55GW1lmjhGdoF+toWeopZE63DD+qyankZxmsX4OkOu8kF+n94wd77Su+P3NlV5h36Ln3B1e+mmZPEbPje17esbDuOrtW6Yx4WZWYEmqY/FkpSbdB1Oad4II7FBZHEkzR01u6qUHykzA17cCfKoPSYO+1eJe3AnyqD0mDvtVh8GZHuR06s9y1n9hi9Lb7uRaEs8y2fIovS2+7kVOvuRvanypGMK3ZKW3wrD5E/u3Koq35KOdYvIn925W59rMWjzI+6N7RFjmVjGCoirxFFUTRxtgjIbG97RdxdcnNOk6B7FTjHc8G5daqo7mbGi5o/tRV/XKv76b+af2nq/rlX99N/NS+C/qU/+wj/5Ol0XNH9qKv65V/fTfzWz5K8JyVODw+eR8jmzSsDnEl2aM0gEnSdZXmVbisk1OqVstqRcERFEXAiIgCIiAIiICo4XouBkIHinS3q6OxeJW7C9Dw0ZA8YaW9fR2qpOYQbEEHevzn4xoXpb3tXyy6r+Pu/Qt1yyiRwHXcFJmk8l1gdx2H/vSrSqJZW/BNSZImucDfUd9tq2fs7rG09NL06r91+/4kdsfU9iIi60gCIvNhGvZTRPnlNo42Oc47h0b0DeCiZX8aOAgFDG7wkwvLbWIAdXrEW6gelYypDD+GX11TJVSeM91wPosGhrR1CwUersI7Vg57UW+LNv0CKWGLM3EfhHN8Dw3B7b+X5OdyetRK9ZIXFrk2PI/jRw0JoJHeEhGdDfWYSdI9Un2OHQtHXMeA8MPoqiOpi8ZjwbfSbqc07iCR2rpLBmEWVULKiI3jkYHN6jsO8ajvCq2xw8mzo7t8Nr5R6kRFEXjmvG7nCq9Ln77lEqWxu5wqvS5++5RKvrg5qfc/c6DyZ81U3kye8erOqxkz5qpvJk949WdUpcs6Gny4+yOd8onOlT50dxirqsWUTnSp86O4xV1XI8I5+3vl7s3PJBzYPPzfmFmeUTFn4PrXNYLQy3kh6ACeUz1T+BC0zI/wA2Dz835he3KRizx+idmC88V5Iek2HKYPKH4gKupbZs1J1eJp445SOf1bcWcZcygrMHyO5L4HyQX2SC2cwdYF/VPSqkistZMqE3B5QXtwJ8qg9Jg77V4l7cCfKoPSYO+1HwfI9yOnVnmWz5FF6W33ci0NZ7lrH7DF6W33cip19yN7U+VIxdW/JRzrF5E/u3KoK3ZKXWwrDvbOO3g3K3PtZi0eZH3Rviw3LE0jCVyLA08Vt+l40Lcl/KakZJbPYx1tWc1pt1XVSEtrybd9Xiw25OWb9S/V1B8Fw/wYfsM/ksCyiRhuE6hrQAA9lgAAP7tmwKxCzc8GVfpfBjuzkri3DI5zb/AJmX8mLD1uGRzm3/ADM35MS7tPuh837i9IiKobYREQBERAEREAREQBERAEREAWUZZMaLluDY3as2Sot0642HvH1VouMWG2UNNJVSamN5I+k86GtHWbLm6urXzyvmlN5Hvc55/wARN/Ypqo5eTP1t22Oxcs/gvdgPBD62ojpo/GkeBf6LdbnHcACexeFbFkdxX4KF1fIOXKM2G+yEHS71iPY0dKnnLasmdRV4s1Eu7cAQik4hmeA4Hgrf4bWv5W2/TpXO2HsDPoamSlk8ZjrA/SYdLXDrFiumlnWWDFfhoBXxt8JCLS22wE6/VJv1OPQq9UsPDNPWU7oZXK/QxpahkbxozXOwdKdDrvp7/S1vYOscodTulZev7UdW6GRs0bs17Htcw9DgbhWZR3LBlU2OuakjqRFF4s4dbX0sdUywzm8tv0ZBoc3sP4WUoqL6HRJprKOa8bucKr0ufvuUSpbG7nCq9Ln77lEq+uDm59z9zoPJnzVTeTJ7x6s6rGTPmqm8mT3j1Z1SlyzoafLj7I53yic6VPnR3GKuqxZROdKnzo7jFXVcjwjn7e+Xuzc8j/Ng8/N+YV3VJyP82Dz835hXZU59zN6jyo+xgeU3FniNaXMFoZryR21B1+WzsJv1OCqK6Gx/xa+EKJ8bReZnhIPLaPF9YXHaOhc8kW0FWq5ZRkaurw59OGF7cCfKoPSYO+1eJe3AnyqD0mDvtXt8FaPcjp1UjLBSl+DS4fu54nnqN2f7wruo/GDBQrKWamP7yJzRudraexwB7FSi8NM6K2O6Dj/g5lUrithUUlbBUHxWStL/ACDyX/6SVGzwujc6N4Ie1xa4HWHA2IPaF8K7yc4m4vJ1Sx4IBBBBFwRqI6Qv1YliblVfRRtpqlhmhbojIIEjG/R06HNGy9rdKujcsdDa/wC0g9HBi/esqjrkjdhqq5LOcF5XPWUjnSp8tnu2K+12W2Bo8BTTvOzPLGD8M4/gstw/hh1bUyVT2ta6RwJa25AsA0aTuCkqi08sqay6E4qMXnqR63DI5zafSZvyYsPW4ZHObf8AMzfkxe7u0h0Pm/cXpERVDbCIiAIiIAiIgCIiAIiIAiIgMWyu40cYqBRRu8FAfCW1OnOv7I0dZcs+WxT5FIXuc/jc/Kc46WsJ0m+k7TvXx8R8P1ub7EatRsjFYMa3TXWScmvzM4xSxedhCrjphfNJzpSPmxN8Y9ewbyF0dBA2NrY2ANY1oa0DUGgWAHYoDE/EeHBQfwbnPkfbOe4NvmjU0AahtVjUNk9z6F7S0eFHrywviaIPaWOALXNLXA6i0ixB7F9ooy2c4Y44unB1W+n05l86EnbE7xe0aQd7VCLojHDEmLCrWCRzmPYTmPaG3zTraQdY0D2KrfEfD9bm+xGrUbVjqY1uinuexdCu5JMaOK1PFJHeBnIDb6mz6m/aHJ681bas2jyJQtIdxufQQdDYwdHQdhWkgKGxpvKL2lhZCO2ZzXjdzhVelz99yiVteGckENVUSVHGJmGR7nuaAwgOdpdYnZe68fxHw/W5vsRqZWxwZ89Ha5NpFkyZ81U3kye8erOvBgLA7KKnjpYy4sjbYF1rkkkkm28le9Vm8s2K04wSf0Od8onOlT50dxirq3HGLJRDXVL6rh5Y3SWL2gMIzgALi+rUFG/EfD9bm+xGrMbIpGTZpLXNtL1JXI/zYPPzfmFdlFYs4uswdTtpY3OcAXOLnWuXONydGr+ilVXk8ts1aouMFFhYVlVxZ4nWcOwWhqLvFtQl/eN9pzvWPQt1UTjNi3FhKA081wLhzHNtnNeNThfcSOor7CW1keop8WGPU5rXtwJ8qg9Jg77VqXxHw/W5vsRr0YOyNQQzMmNTM/Mka/NzWC5aQQCRsuArDtiZkdHamuhoaIiqG2ZblQyfukccIUjC5xF6iNo0m37xo2m2sdvSsnXVSq2MWTikriZHMMUp1vis0k9Lm+K7rtfep4W46MztRo973Q5OfkVzxpyd8QOipzxsvHY+3O/RU/gtObdWFJPgy51yg8SPhFbcXcQuOkDjGZf/ANed/vCvmD8i9LHpmlnlPRcMb7G6fxXh2RRNXpbJ9UjGGRlxDWglx1AAkk7gNa3fJXgyWmwfmTxvjcZpHBrhY5pzbEjWNR1qfwTi5TUYtTU8Ue8N5R63nlHtKklBOzd0NHT6Xwnub6hERRF4IiIAiIgCIiAIiIAiIgCIi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7" name="AutoShape 6" descr="data:image/jpeg;base64,/9j/4AAQSkZJRgABAQAAAQABAAD/2wCEAAkGBhQOEBUODxAPFBAVDxAUEBYUFA8YFRcQFhcVFRUUFBUXHSYgFxojGhUVIS8iIycpLCwsFSAxNTAqNSYrLCkBCQoKDgwOGQ8PGi8lHCUsKikzLCwtLCwsLjItLywsNC0sLCwpLSksLC8sLCwqLCksLCkpLCwpLCksLCwpLSwsKf/AABEIAI0BZgMBIgACEQEDEQH/xAAcAAEAAwEBAQEBAAAAAAAAAAAABQYHCAQCAQP/xABMEAABAwIACAgICwUIAwAAAAABAAIDBBEFBgcSITFBYRMUIjVRcYGyIzJyc3SCkbMVFzRCUlSSk6GxwSRDU9HhFjNihKLC0vAlY4P/xAAbAQEAAwEBAQEAAAAAAAAAAAAAAwQFBgIBB//EADERAAICAQMCBAMIAgMAAAAAAAABAgMRBBIxITITM0FxBSJRBoGRobHB0eFh8BQVUv/aAAwDAQACEQMRAD8A3FERAEREAREQBERAEREAREQBERAEREAREQBERAEREAREQBERAEREAREQBERAEREAREQBERAEREAX451hc6tq/VD4w12a3gmnS7xtzf6qrq9THTUytl6fm/ofYrLwQ+Eq4zPLrnNGho3dPWvIi+ooy5wa3SSQB1r8wssnfY5S6ybLiWESOBcHmUudnOa0C1xtPQisNHSiJgYNg07ztK/V3+i+E1VUxjYsy9er/krSm2+h/ZERbRGEREAREQBERAEREAREQBERAEREAREQBERAEREAREQBERAEREAREQBERAEREAWWY3ZTqyhrJaZsMAY0jMz2yEuYQCHXDgNP9FqaoWVrFXjVNxuNvhoAS62t0Gtw9XxvtL3DGepX1KnszB9UVD46Kz+HS/Yk/wCatOIeU91fPxWqZGyRwJhczOAcRpLCCTptcjTsWML+lNUOie2WNxa9jg5hGsOBuD7VZdcWjJhqrIyTbyjqZFD4p4wtwjSMqW2DiM2Vo+bKPGHVtG4hTCqNYN2MlJZR8TzBjS92oC5VMqqgyPL3ayfYNgUtjFXXIhbqFi/r2D9VCLg/j+u8a3wYv5Y8+/8AXH4lqqOFkKdxdodczh0hn6n9PaoijpTK8MG06dw2lXKKIMaGtFgAAF9+AaHxbfHkukePf+v4FssLB9oiLuisEREAREQBERAEREAREQBERAEREAREQBERAEREAREQBERAEREAREQBERAEREAREQBfjhcWOrav1R+HsMsoaeSpk8VjbgbXO1NaN5Ngh8bSWWYNj7gFtBXSQRkGM2kYAdLGv05h6LabbrFV5enCWEX1Mz6iU3kkeXOO87BuAsBuC8yvrjqc3NpybXBeskmH309aKWznRT6HAac17QS1/Va4O47ltFdViGMvPYOl2wLPsj2K3BRHCEreXKM2G+yK+l3rEexu9WHD1dwj8weKzR1u2n9Fg/GNctJS5rufRe/9G7oa5bEpEc95cS4m5JJPWvlF7MFUXDSAHxRpd1dHavzWqud9ihHq2zVbwiZwBQ5jOEcOU7Vubs9uv2KWQBF+oaXTx01Uao8L/clOTy8hERWT4ZLjvj7hCgrZIGmJseh0PgwbxEaDc6zcEHeCoH428IfxIfumLQsqmK/HKTh423mgDni2t0Xz279WcOresLVqtRkuDG1Mra5tbng1bEPKhNUVTaatMZbJyY3NaGkS/NabaCDq67LVFysx5aQ5pIIIII1gjSCF0ViRjIMI0bJiRwo5Ew6JW2ueo6Hdq8Wwx1RZ0d7nmEn1J9EUFjrjGMHUb59HCEZkIO2V2rsGknqUKWehelJRTbKTj7lPmpqo0tEYwI9ErnNDrybWi+gAaB136FWvjbwh/Eh+6YqfJIXEucSXEkknWSdJJXyrarilwYU9TZKTaZp2JeP+EK6tipy6J0ZJM3g2i0Q8Y3Go6rbyFriouSfFfilLxmRtppwHadbYdbG9vjHrHQr0q1mM9DW0ymoZm+rMaxlypVsNZPDE6Jscc0kbRwYJswltyTtNrqM+NvCH8SL7pig8bucKr0ufvuUSrKhHHBkzvs3P5mdI4n4XfW0MNTKGiR7DnZugXa5zbgbL2v2qZVYyZ81U3kye8erOqkuWbdbbhFv6IyLHTKXV01dLTwOibHG5rRdgcTyQSSTvKhPjbwh/Eh+6Yo/KJzpU+dHcYq6rcYRwuhi232KbSk+Tb8muPr8I58FTmcOwZ7C0ZofHqOjpBt2OCva5lwBhl1DUx1UetjwSPpM1OaesEhdJ0NayoiZNEbxvY1zD/hIuFBbHa+ho6O52RxLlH91GYzYTdSUc1SwAvjic5oOrO2X3KTVfx+5sqvMO/RRrktWPEW19DJ/jbwh/Eh+6YvZgbKvXPqImSOhcx00bHDg2i7XODTYjUdKoK9uBPlUHpMHfarjhHHBhRvsyvmZ06iIqR0AVJxoyq09ETFCOMTC4IaQI2noc/adwB7FC5Vce3Rk4OpXWdb9pe06QCNETTsJBuTvA6VkqnhVnqzN1OrcXth+Jc8I5Wa+YnMkjhb0Rsbf7T7n8lDvx3rnaTW1PY8j8lCIp1FL0M53WPmTJtmO9cNVbU9sjj+akaLKlhCLXUCQdEkcZ/EAH8VU0TavofFbNcSZrmAMtDHuEdbDwdyBwkZJaN7mHSB1E9S00G+lcrBdTU3iN8lv5BV7YqPBq6O6dial6H9ERFCXwsYyvY08POKGN3goTeW2p0/R6oNusnoWj48YzDB1G+YEcK7kQDpkI0G3QBcnq3rnaSQuJc4kuJJJOsk6STvU9UfUzdddheGj8U3idi4cI1bKcXzPGmI2RC2d2nQBvKhFvGTDFbiNIJJG2nnDXvvraz5jPYbne7cpbJbUUtNT4s8ehYcI1DaaEMjAbyQyMDUABbRuA/RVVWPGKjzmiUa26D5J2quL81+0E7Hqts+1Lp/P4/odRUlt6BW3BFDwMYB8Z2l36DsVUjfmkOGsEEdYVzpKkSsDxtHsO0Kx9m4Vu2cn3JdPb1f7Hy1vB/ZERdsVwiIgBC59yh4sfB9Y4MFoJbyQ9ABPKZ6p/AhdBKs5QMWPhGjcxo8NHeSDygNLPWGjrt0KSuW1lXVU+JDpyjntXHJhjPxGsEb3WgnzWPvqa+/g3+02O525U4i2g9qK21lYMSE3CSkjqpYRlRxn47WGJjrwQXY22p0n7x/tFh5O9WNuU3/w18/8Abh+z6+Ve3999jb9JZSoa4YeWX9XqFKKjH16hWXJ/ix8I1jWOHgY7ST9GaDoZ6x0dV+hVoBdBZO8WPg+ja14tPJaSbpBI5LPVGjruvdktqK+lp8SfXhFnAtoC/URUzeOa8bvl9V6XP33KJUtjdzhVelz99yiVfXBzU+5+50Hkz5qpvJk949WdVjJnzVTeTJ7x6s6pS5Z0NPlx9kc75ROdKnzo7jVXVYsonOlT50dxirquR4Rz9vfL3YWtZGsZs5r8HSHS28kF/oHx2dhN/WPQslXswPhR9JPHUxHlxvDhvG1p3EXHavk47lg9UW+HNSOnlX8fubKrzDv0UtgvCTKqGOoiN2SMDm9uw7wbg9SicfubKrzDv0VRcm9Y8wbX0OdV7cCfKoPSYO+1eJe3AnyqD0mDvtV18HOx7kdOrxYawkKWnlqXao4nv6yBoHabDtXtVKyu1ZjwY5o/eTRMPVfPPcVGKy8HRWy2wcjD6qpdK90shu973Oeelzjcn2lfyRTGKGCxV10EDhdrpml46WNu9w7Q0jtV59Ec6k5PH1LxiLkpbNG2qr86zgHRwglvJOkOkI06egW39C0SmxSo4hmso6YDfFGT7SCSpUBfqpym2b9dEK1hIjH4s0rtBpKU/wDxi/koytyb4PmGmlY09MZew/6Tb8FZkXncyR1wfKRmlfkSic4GCplY24u17Wv0bc0jN/G60ljLAAbAB7F9Ivrk3yfIVQrztXIREXkkK/jbiXFhVsYmfKwxlxaWFvzrXBDgQfFCrXxJ0v1iq9sP/BaKi9KbXBDKiubzJdSiYNyP0kErZXPnkzXBwY8x5pI0jODWgkbrq9oi+OTfJ7hXGHasH45txY6iLHqVOwhR8DIWbNbd7Tq/7uVyUZh2h4SPPA5TNPW3aP1WF8b0X/Jo3xXzR6/d6r9yeuWGVdTGL1dmu4InQ7xfK/r+ih1+tdY3GsautcNpNTLTXRtj6fmizJZWC9IvLg6s4aMP26neUNa9S/UarI2wU48PqU2sBERSHwIiIDDsq+K/FKrjMbbQzku0amzfPHb43aehUZdIY4YEZXUcsMha3kl7HnUx7ASHE7BrvuJXN6t1SyjD1lXhzyuGERFKUy7ZKsV+OVfGJG3hgIcb6nS/Mb2eMeodK3RQeJeA2UVFFDGWuu0SPeNT3vAJcDtGoDcApxUpy3M6DTVeHBL1CIi8Fg5rxu5wqvS5++5RKlsbucKr0ufvuUSr64Oan3P3Og8mfNVN5MnvHqzqsZM+aqbyZPePVnVKXLOhp8uPsjnfKJzpU+dHcYq6rFlE50qfOjuMVdVyPCOft75e7Pt8JAa4ghrr5p2Gxsbdq+FoVBizx3AHCMF5oJ55GW1lmjhGdoF+toWeopZE63DD+qyankZxmsX4OkOu8kF+n94wd77Su+P3NlV5h36Ln3B1e+mmZPEbPje17esbDuOrtW6Yx4WZWYEmqY/FkpSbdB1Oad4II7FBZHEkzR01u6qUHykzA17cCfKoPSYO+1eJe3AnyqD0mDvtVh8GZHuR06s9y1n9hi9Lb7uRaEs8y2fIovS2+7kVOvuRvanypGMK3ZKW3wrD5E/u3Koq35KOdYvIn925W59rMWjzI+6N7RFjmVjGCoirxFFUTRxtgjIbG97RdxdcnNOk6B7FTjHc8G5daqo7mbGi5o/tRV/XKv76b+af2nq/rlX99N/NS+C/qU/+wj/5Ol0XNH9qKv65V/fTfzWz5K8JyVODw+eR8jmzSsDnEl2aM0gEnSdZXmVbisk1OqVstqRcERFEXAiIgCIiAIiICo4XouBkIHinS3q6OxeJW7C9Dw0ZA8YaW9fR2qpOYQbEEHevzn4xoXpb3tXyy6r+Pu/Qt1yyiRwHXcFJmk8l1gdx2H/vSrSqJZW/BNSZImucDfUd9tq2fs7rG09NL06r91+/4kdsfU9iIi60gCIvNhGvZTRPnlNo42Oc47h0b0DeCiZX8aOAgFDG7wkwvLbWIAdXrEW6gelYypDD+GX11TJVSeM91wPosGhrR1CwUersI7Vg57UW+LNv0CKWGLM3EfhHN8Dw3B7b+X5OdyetRK9ZIXFrk2PI/jRw0JoJHeEhGdDfWYSdI9Un2OHQtHXMeA8MPoqiOpi8ZjwbfSbqc07iCR2rpLBmEWVULKiI3jkYHN6jsO8ajvCq2xw8mzo7t8Nr5R6kRFEXjmvG7nCq9Ln77lEqWxu5wqvS5++5RKvrg5qfc/c6DyZ81U3kye8erOqxkz5qpvJk949WdUpcs6Gny4+yOd8onOlT50dxirqsWUTnSp86O4xV1XI8I5+3vl7s3PJBzYPPzfmFmeUTFn4PrXNYLQy3kh6ACeUz1T+BC0zI/wA2Dz835he3KRizx+idmC88V5Iek2HKYPKH4gKupbZs1J1eJp445SOf1bcWcZcygrMHyO5L4HyQX2SC2cwdYF/VPSqkistZMqE3B5QXtwJ8qg9Jg77V4l7cCfKoPSYO+1HwfI9yOnVnmWz5FF6W33ci0NZ7lrH7DF6W33cip19yN7U+VIxdW/JRzrF5E/u3KoK3ZKXWwrDvbOO3g3K3PtZi0eZH3Rviw3LE0jCVyLA08Vt+l40Lcl/KakZJbPYx1tWc1pt1XVSEtrybd9Xiw25OWb9S/V1B8Fw/wYfsM/ksCyiRhuE6hrQAA9lgAAP7tmwKxCzc8GVfpfBjuzkri3DI5zb/AJmX8mLD1uGRzm3/ADM35MS7tPuh837i9IiKobYREQBERAEREAREQBERAEREAWUZZMaLluDY3as2Sot0642HvH1VouMWG2UNNJVSamN5I+k86GtHWbLm6urXzyvmlN5Hvc55/wARN/Ypqo5eTP1t22Oxcs/gvdgPBD62ojpo/GkeBf6LdbnHcACexeFbFkdxX4KF1fIOXKM2G+yEHS71iPY0dKnnLasmdRV4s1Eu7cAQik4hmeA4Hgrf4bWv5W2/TpXO2HsDPoamSlk8ZjrA/SYdLXDrFiumlnWWDFfhoBXxt8JCLS22wE6/VJv1OPQq9UsPDNPWU7oZXK/QxpahkbxozXOwdKdDrvp7/S1vYOscodTulZev7UdW6GRs0bs17Htcw9DgbhWZR3LBlU2OuakjqRFF4s4dbX0sdUywzm8tv0ZBoc3sP4WUoqL6HRJprKOa8bucKr0ufvuUSpbG7nCq9Ln77lEq+uDm59z9zoPJnzVTeTJ7x6s6rGTPmqm8mT3j1Z1SlyzoafLj7I53yic6VPnR3GKuqxZROdKnzo7jFXVcjwjn7e+Xuzc8j/Ng8/N+YV3VJyP82Dz835hXZU59zN6jyo+xgeU3FniNaXMFoZryR21B1+WzsJv1OCqK6Gx/xa+EKJ8bReZnhIPLaPF9YXHaOhc8kW0FWq5ZRkaurw59OGF7cCfKoPSYO+1eJe3AnyqD0mDvtXt8FaPcjp1UjLBSl+DS4fu54nnqN2f7wruo/GDBQrKWamP7yJzRudraexwB7FSi8NM6K2O6Dj/g5lUrithUUlbBUHxWStL/ACDyX/6SVGzwujc6N4Ie1xa4HWHA2IPaF8K7yc4m4vJ1Sx4IBBBBFwRqI6Qv1YliblVfRRtpqlhmhbojIIEjG/R06HNGy9rdKujcsdDa/wC0g9HBi/esqjrkjdhqq5LOcF5XPWUjnSp8tnu2K+12W2Bo8BTTvOzPLGD8M4/gstw/hh1bUyVT2ta6RwJa25AsA0aTuCkqi08sqay6E4qMXnqR63DI5zafSZvyYsPW4ZHObf8AMzfkxe7u0h0Pm/cXpERVDbCIiAIiIAiIgCIiAIiIAiIgMWyu40cYqBRRu8FAfCW1OnOv7I0dZcs+WxT5FIXuc/jc/Kc46WsJ0m+k7TvXx8R8P1ub7EatRsjFYMa3TXWScmvzM4xSxedhCrjphfNJzpSPmxN8Y9ewbyF0dBA2NrY2ANY1oa0DUGgWAHYoDE/EeHBQfwbnPkfbOe4NvmjU0AahtVjUNk9z6F7S0eFHrywviaIPaWOALXNLXA6i0ixB7F9ooy2c4Y44unB1W+n05l86EnbE7xe0aQd7VCLojHDEmLCrWCRzmPYTmPaG3zTraQdY0D2KrfEfD9bm+xGrUbVjqY1uinuexdCu5JMaOK1PFJHeBnIDb6mz6m/aHJ681bas2jyJQtIdxufQQdDYwdHQdhWkgKGxpvKL2lhZCO2ZzXjdzhVelz99yiVteGckENVUSVHGJmGR7nuaAwgOdpdYnZe68fxHw/W5vsRqZWxwZ89Ha5NpFkyZ81U3kye8erOvBgLA7KKnjpYy4sjbYF1rkkkkm28le9Vm8s2K04wSf0Od8onOlT50dxirq3HGLJRDXVL6rh5Y3SWL2gMIzgALi+rUFG/EfD9bm+xGrMbIpGTZpLXNtL1JXI/zYPPzfmFdlFYs4uswdTtpY3OcAXOLnWuXONydGr+ilVXk8ts1aouMFFhYVlVxZ4nWcOwWhqLvFtQl/eN9pzvWPQt1UTjNi3FhKA081wLhzHNtnNeNThfcSOor7CW1keop8WGPU5rXtwJ8qg9Jg77VqXxHw/W5vsRr0YOyNQQzMmNTM/Mka/NzWC5aQQCRsuArDtiZkdHamuhoaIiqG2ZblQyfukccIUjC5xF6iNo0m37xo2m2sdvSsnXVSq2MWTikriZHMMUp1vis0k9Lm+K7rtfep4W46MztRo973Q5OfkVzxpyd8QOipzxsvHY+3O/RU/gtObdWFJPgy51yg8SPhFbcXcQuOkDjGZf/ANed/vCvmD8i9LHpmlnlPRcMb7G6fxXh2RRNXpbJ9UjGGRlxDWglx1AAkk7gNa3fJXgyWmwfmTxvjcZpHBrhY5pzbEjWNR1qfwTi5TUYtTU8Ue8N5R63nlHtKklBOzd0NHT6Xwnub6hERRF4IiIAiIgCIiAIiIAiIgCIiA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  <p:pic>
        <p:nvPicPr>
          <p:cNvPr id="3080" name="Picture 8" descr="http://web20.ghit.at/images/x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38" y="1692261"/>
            <a:ext cx="1571162" cy="6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www.ledfrog.com/content/images/2010/04/mybloglo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56" y="5130362"/>
            <a:ext cx="1238057" cy="9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rack.2.mshcdn.com/media/ZgkyMDEyLzEyLzAzL2U0L3NlZWhvd3lvdXJnLjlyMS5qcGcKcAl0aHVtYgk5NTB4NTM0IwplCWpwZw/8fec6ce4/e71/see-how-your-google-results-measure-up-with-google-grader-video--6b8bbb4b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1" y="4566101"/>
            <a:ext cx="1617105" cy="90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ages.pcworld.com/images/article/2011/09/flickr-logo-52212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65" y="1680702"/>
            <a:ext cx="1310573" cy="3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3.bp.blogspot.com/-yV3XOyjuOpM/UFHeFYefZpI/AAAAAAAAA2w/Ng9CkTRraAE/s1600/rss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1" y="3007207"/>
            <a:ext cx="1450344" cy="5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yourlogoresources.com/wp-content/uploads/2011/09/myspace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9311"/>
            <a:ext cx="2332116" cy="6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big-boards.com/img/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54" y="4052802"/>
            <a:ext cx="27336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investorplace.com/wp-content/uploads/2013/03/dig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55" y="3360189"/>
            <a:ext cx="690402" cy="69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pentagram.com/en/Howcast_Logo_Blu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1" y="5589240"/>
            <a:ext cx="21431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theesportsden.com/wp-content/uploads/2011/08/btr-button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9" b="42229"/>
          <a:stretch/>
        </p:blipFill>
        <p:spPr bwMode="auto">
          <a:xfrm>
            <a:off x="6836272" y="3329221"/>
            <a:ext cx="2052044" cy="3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onlinemarketing.de/wp-content/uploads/2012/04/tubemogul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24" y="3286887"/>
            <a:ext cx="3178324" cy="12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www.socialmedia-blog.at/wp-content/uploads/2013/03/64-Google+-Marketing-and-Branding-Tips-Infographi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37" y="3732785"/>
            <a:ext cx="744707" cy="74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://static.ddmcdn.com/gif/friendfeed-3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4" b="36940"/>
          <a:stretch/>
        </p:blipFill>
        <p:spPr bwMode="auto">
          <a:xfrm>
            <a:off x="249393" y="1419488"/>
            <a:ext cx="1806088" cy="4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://increaserss.com/wp-content/uploads/yahoo%20groups%20no%20reflectio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09" y="1945911"/>
            <a:ext cx="1947180" cy="146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http://scm-l3.technorati.com/10/08/03/15701/beb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44" y="4686558"/>
            <a:ext cx="1794400" cy="66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http://www.android-schweiz.ch/wordpress/wp-content/uploads/2011/07/blogger-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48" y="2524943"/>
            <a:ext cx="1727370" cy="5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www.webwissen.de/wp-content/uploads/2013/02/Facebook-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4" y="1988840"/>
            <a:ext cx="1641197" cy="92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http://proseotalk.com/wp-content/uploads/2012/01/reddit_logo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6" b="31441"/>
          <a:stretch/>
        </p:blipFill>
        <p:spPr bwMode="auto">
          <a:xfrm>
            <a:off x="2397134" y="4962353"/>
            <a:ext cx="1447157" cy="5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http://cache.ohinternet.com/images/5/50/Orkut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91" y="3290164"/>
            <a:ext cx="1116632" cy="4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 nach rechts 9"/>
          <p:cNvSpPr/>
          <p:nvPr/>
        </p:nvSpPr>
        <p:spPr>
          <a:xfrm>
            <a:off x="6693307" y="4414902"/>
            <a:ext cx="326965" cy="38225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33" name="Pfeil nach rechts 32"/>
          <p:cNvSpPr/>
          <p:nvPr/>
        </p:nvSpPr>
        <p:spPr>
          <a:xfrm rot="5048590">
            <a:off x="7046539" y="1209658"/>
            <a:ext cx="326965" cy="38225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34" name="Pfeil nach rechts 33"/>
          <p:cNvSpPr/>
          <p:nvPr/>
        </p:nvSpPr>
        <p:spPr>
          <a:xfrm rot="1582019">
            <a:off x="656102" y="3861676"/>
            <a:ext cx="326965" cy="38225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35" name="Pfeil nach rechts 34"/>
          <p:cNvSpPr/>
          <p:nvPr/>
        </p:nvSpPr>
        <p:spPr>
          <a:xfrm rot="5048590">
            <a:off x="4440935" y="2288395"/>
            <a:ext cx="326965" cy="38225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36" name="Pfeil nach rechts 35"/>
          <p:cNvSpPr/>
          <p:nvPr/>
        </p:nvSpPr>
        <p:spPr>
          <a:xfrm rot="5048590">
            <a:off x="680650" y="4510044"/>
            <a:ext cx="326965" cy="38225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8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MCG Präsentationen V8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Macintosh PowerPoint</Application>
  <PresentationFormat>Bildschirmpräsentation (4:3)</PresentationFormat>
  <Paragraphs>114</Paragraphs>
  <Slides>19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Template MCG Präsentationen V8</vt:lpstr>
      <vt:lpstr>  How to use e-Selling in B2B*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i/e-Selling*</dc:title>
  <dc:creator>Dr. Friedrich Loidl</dc:creator>
  <cp:lastModifiedBy>Friedrich Loidl</cp:lastModifiedBy>
  <cp:revision>4</cp:revision>
  <dcterms:created xsi:type="dcterms:W3CDTF">2013-05-29T15:11:57Z</dcterms:created>
  <dcterms:modified xsi:type="dcterms:W3CDTF">2014-10-02T15:56:38Z</dcterms:modified>
</cp:coreProperties>
</file>